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6"/>
  </p:notesMasterIdLst>
  <p:sldIdLst>
    <p:sldId id="339" r:id="rId6"/>
    <p:sldId id="272" r:id="rId7"/>
    <p:sldId id="340" r:id="rId8"/>
    <p:sldId id="274" r:id="rId9"/>
    <p:sldId id="275" r:id="rId10"/>
    <p:sldId id="277" r:id="rId11"/>
    <p:sldId id="341" r:id="rId12"/>
    <p:sldId id="280" r:id="rId13"/>
    <p:sldId id="279" r:id="rId14"/>
    <p:sldId id="278" r:id="rId1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5A5A5A"/>
    <a:srgbClr val="F7F7F7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01" autoAdjust="0"/>
    <p:restoredTop sz="65201" autoAdjust="0"/>
  </p:normalViewPr>
  <p:slideViewPr>
    <p:cSldViewPr>
      <p:cViewPr varScale="1">
        <p:scale>
          <a:sx n="106" d="100"/>
          <a:sy n="106" d="100"/>
        </p:scale>
        <p:origin x="328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4957C-3FCA-49F8-AF2B-2C7577237C23}" type="datetimeFigureOut">
              <a:rPr lang="sv-SE" smtClean="0"/>
              <a:pPr/>
              <a:t>2023-03-03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8FD1C-FAF1-4DC0-A928-003FF9EEAA3A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8FD1C-FAF1-4DC0-A928-003FF9EEAA3A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9288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presenting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organisation, </a:t>
            </a:r>
            <a:r>
              <a:rPr lang="sv-SE" dirty="0" err="1"/>
              <a:t>consider</a:t>
            </a:r>
            <a:r>
              <a:rPr lang="sv-SE" dirty="0"/>
              <a:t> </a:t>
            </a:r>
            <a:r>
              <a:rPr lang="sv-SE" dirty="0" err="1"/>
              <a:t>focusing</a:t>
            </a:r>
            <a:r>
              <a:rPr lang="sv-SE" dirty="0"/>
              <a:t> the information to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specific</a:t>
            </a:r>
            <a:r>
              <a:rPr lang="sv-SE" dirty="0"/>
              <a:t> </a:t>
            </a:r>
            <a:r>
              <a:rPr lang="sv-SE" dirty="0" err="1"/>
              <a:t>Department</a:t>
            </a:r>
            <a:r>
              <a:rPr lang="sv-SE" dirty="0"/>
              <a:t> and </a:t>
            </a:r>
            <a:r>
              <a:rPr lang="sv-SE" dirty="0" err="1"/>
              <a:t>Unit</a:t>
            </a:r>
            <a:r>
              <a:rPr lang="sv-SE" dirty="0"/>
              <a:t>, the </a:t>
            </a:r>
            <a:r>
              <a:rPr lang="sv-SE" dirty="0" err="1"/>
              <a:t>ones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involved</a:t>
            </a:r>
            <a:r>
              <a:rPr lang="sv-SE" dirty="0"/>
              <a:t> in </a:t>
            </a:r>
            <a:r>
              <a:rPr lang="sv-SE" dirty="0" err="1"/>
              <a:t>developing</a:t>
            </a:r>
            <a:r>
              <a:rPr lang="sv-SE" dirty="0"/>
              <a:t> the Change Project, so </a:t>
            </a:r>
            <a:r>
              <a:rPr lang="sv-SE" dirty="0" err="1"/>
              <a:t>that</a:t>
            </a:r>
            <a:r>
              <a:rPr lang="sv-SE" dirty="0"/>
              <a:t> it </a:t>
            </a:r>
            <a:r>
              <a:rPr lang="sv-SE" dirty="0" err="1"/>
              <a:t>becomes</a:t>
            </a:r>
            <a:r>
              <a:rPr lang="sv-SE" dirty="0"/>
              <a:t> </a:t>
            </a:r>
            <a:r>
              <a:rPr lang="sv-SE" dirty="0" err="1"/>
              <a:t>clear</a:t>
            </a:r>
            <a:r>
              <a:rPr lang="sv-SE" dirty="0"/>
              <a:t> </a:t>
            </a:r>
            <a:r>
              <a:rPr lang="sv-SE" dirty="0" err="1"/>
              <a:t>why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chosen the </a:t>
            </a:r>
            <a:r>
              <a:rPr lang="sv-SE" dirty="0" err="1"/>
              <a:t>particular</a:t>
            </a:r>
            <a:r>
              <a:rPr lang="sv-SE" dirty="0"/>
              <a:t> </a:t>
            </a:r>
            <a:r>
              <a:rPr lang="sv-SE" dirty="0" err="1"/>
              <a:t>project</a:t>
            </a:r>
            <a:r>
              <a:rPr lang="sv-SE" dirty="0"/>
              <a:t> focus, </a:t>
            </a:r>
            <a:r>
              <a:rPr lang="sv-SE" dirty="0" err="1"/>
              <a:t>why</a:t>
            </a:r>
            <a:r>
              <a:rPr lang="sv-SE" dirty="0"/>
              <a:t> it is relevant to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Department’s</a:t>
            </a:r>
            <a:r>
              <a:rPr lang="sv-SE" dirty="0"/>
              <a:t> </a:t>
            </a:r>
            <a:r>
              <a:rPr lang="sv-SE" dirty="0" err="1"/>
              <a:t>functions</a:t>
            </a:r>
            <a:r>
              <a:rPr lang="sv-SE" dirty="0"/>
              <a:t> and </a:t>
            </a:r>
            <a:r>
              <a:rPr lang="sv-SE" dirty="0" err="1"/>
              <a:t>specific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8FD1C-FAF1-4DC0-A928-003FF9EEAA3A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3902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Make sure to </a:t>
            </a:r>
            <a:r>
              <a:rPr lang="sv-SE" dirty="0" err="1"/>
              <a:t>explain</a:t>
            </a:r>
            <a:r>
              <a:rPr lang="sv-SE" dirty="0"/>
              <a:t> the </a:t>
            </a:r>
            <a:r>
              <a:rPr lang="sv-SE" dirty="0" err="1"/>
              <a:t>relevance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problem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address</a:t>
            </a:r>
            <a:r>
              <a:rPr lang="sv-SE" dirty="0"/>
              <a:t> and the </a:t>
            </a:r>
            <a:r>
              <a:rPr lang="sv-SE" dirty="0" err="1"/>
              <a:t>project’s</a:t>
            </a:r>
            <a:r>
              <a:rPr lang="sv-SE" dirty="0"/>
              <a:t> </a:t>
            </a:r>
            <a:r>
              <a:rPr lang="sv-SE" dirty="0" err="1"/>
              <a:t>goals</a:t>
            </a:r>
            <a:r>
              <a:rPr lang="sv-SE" dirty="0"/>
              <a:t> to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country’s</a:t>
            </a:r>
            <a:r>
              <a:rPr lang="sv-SE" dirty="0"/>
              <a:t> recent </a:t>
            </a:r>
            <a:r>
              <a:rPr lang="sv-SE" dirty="0" err="1"/>
              <a:t>developments</a:t>
            </a:r>
            <a:r>
              <a:rPr lang="sv-SE" dirty="0"/>
              <a:t>, </a:t>
            </a:r>
            <a:r>
              <a:rPr lang="sv-SE" dirty="0" err="1"/>
              <a:t>challenges</a:t>
            </a:r>
            <a:r>
              <a:rPr lang="sv-SE" dirty="0"/>
              <a:t> and </a:t>
            </a:r>
            <a:r>
              <a:rPr lang="sv-SE" dirty="0" err="1"/>
              <a:t>possibilities</a:t>
            </a:r>
            <a:r>
              <a:rPr lang="sv-SE" dirty="0"/>
              <a:t>, </a:t>
            </a:r>
            <a:r>
              <a:rPr lang="sv-SE" dirty="0" err="1"/>
              <a:t>which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just </a:t>
            </a:r>
            <a:r>
              <a:rPr lang="sv-SE" dirty="0" err="1"/>
              <a:t>presented</a:t>
            </a:r>
            <a:r>
              <a:rPr lang="sv-SE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8FD1C-FAF1-4DC0-A928-003FF9EEAA3A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7654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 </a:t>
            </a:r>
            <a:r>
              <a:rPr lang="sv-SE" dirty="0" err="1"/>
              <a:t>presenting</a:t>
            </a:r>
            <a:r>
              <a:rPr lang="sv-SE" dirty="0"/>
              <a:t> </a:t>
            </a:r>
            <a:r>
              <a:rPr lang="sv-SE" dirty="0" err="1"/>
              <a:t>stakeholders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project</a:t>
            </a:r>
            <a:r>
              <a:rPr lang="sv-SE" dirty="0"/>
              <a:t>, </a:t>
            </a:r>
            <a:r>
              <a:rPr lang="sv-SE" dirty="0" err="1"/>
              <a:t>consider</a:t>
            </a:r>
            <a:r>
              <a:rPr lang="sv-SE" dirty="0"/>
              <a:t> for </a:t>
            </a:r>
            <a:r>
              <a:rPr lang="sv-SE" dirty="0" err="1"/>
              <a:t>example</a:t>
            </a:r>
            <a:r>
              <a:rPr lang="sv-SE" dirty="0"/>
              <a:t>: </a:t>
            </a:r>
          </a:p>
          <a:p>
            <a:pPr marL="171450" indent="-171450">
              <a:buFontTx/>
              <a:buChar char="-"/>
            </a:pPr>
            <a:r>
              <a:rPr lang="sv-SE" dirty="0" err="1"/>
              <a:t>Who</a:t>
            </a:r>
            <a:r>
              <a:rPr lang="sv-SE" dirty="0"/>
              <a:t> is </a:t>
            </a:r>
            <a:r>
              <a:rPr lang="sv-SE" dirty="0" err="1"/>
              <a:t>intended</a:t>
            </a:r>
            <a:r>
              <a:rPr lang="sv-SE" dirty="0"/>
              <a:t> to benefit from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project</a:t>
            </a:r>
            <a:r>
              <a:rPr lang="sv-SE" dirty="0"/>
              <a:t>?</a:t>
            </a:r>
          </a:p>
          <a:p>
            <a:pPr marL="171450" indent="-171450">
              <a:buFontTx/>
              <a:buChar char="-"/>
            </a:pP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needs</a:t>
            </a:r>
            <a:r>
              <a:rPr lang="sv-SE" dirty="0"/>
              <a:t> to be </a:t>
            </a:r>
            <a:r>
              <a:rPr lang="sv-SE" dirty="0" err="1"/>
              <a:t>involved</a:t>
            </a:r>
            <a:r>
              <a:rPr lang="sv-SE" dirty="0"/>
              <a:t> for the </a:t>
            </a:r>
            <a:r>
              <a:rPr lang="sv-SE" dirty="0" err="1"/>
              <a:t>project</a:t>
            </a:r>
            <a:r>
              <a:rPr lang="sv-SE" dirty="0"/>
              <a:t> to </a:t>
            </a:r>
            <a:r>
              <a:rPr lang="sv-SE" dirty="0" err="1"/>
              <a:t>work</a:t>
            </a:r>
            <a:r>
              <a:rPr lang="sv-SE" dirty="0"/>
              <a:t> </a:t>
            </a:r>
            <a:r>
              <a:rPr lang="sv-SE" dirty="0" err="1"/>
              <a:t>out</a:t>
            </a:r>
            <a:r>
              <a:rPr lang="sv-SE" dirty="0"/>
              <a:t>? (</a:t>
            </a:r>
            <a:r>
              <a:rPr lang="sv-SE" dirty="0" err="1"/>
              <a:t>e.g</a:t>
            </a:r>
            <a:r>
              <a:rPr lang="sv-SE" dirty="0"/>
              <a:t>. </a:t>
            </a:r>
            <a:r>
              <a:rPr lang="sv-SE" dirty="0" err="1"/>
              <a:t>communities</a:t>
            </a:r>
            <a:r>
              <a:rPr lang="sv-SE" dirty="0"/>
              <a:t>, </a:t>
            </a:r>
            <a:r>
              <a:rPr lang="sv-SE" dirty="0" err="1"/>
              <a:t>technical</a:t>
            </a:r>
            <a:r>
              <a:rPr lang="sv-SE" dirty="0"/>
              <a:t> </a:t>
            </a:r>
            <a:r>
              <a:rPr lang="sv-SE" dirty="0" err="1"/>
              <a:t>staff</a:t>
            </a:r>
            <a:r>
              <a:rPr lang="sv-SE" dirty="0"/>
              <a:t>, </a:t>
            </a:r>
            <a:r>
              <a:rPr lang="sv-SE" dirty="0" err="1"/>
              <a:t>certain</a:t>
            </a:r>
            <a:r>
              <a:rPr lang="sv-SE" dirty="0"/>
              <a:t> </a:t>
            </a:r>
            <a:r>
              <a:rPr lang="sv-SE" dirty="0" err="1"/>
              <a:t>agencies</a:t>
            </a:r>
            <a:r>
              <a:rPr lang="sv-SE" dirty="0"/>
              <a:t>)?</a:t>
            </a:r>
          </a:p>
          <a:p>
            <a:pPr marL="171450" indent="-171450">
              <a:buFontTx/>
              <a:buChar char="-"/>
            </a:pPr>
            <a:r>
              <a:rPr lang="sv-SE" dirty="0" err="1"/>
              <a:t>Who</a:t>
            </a:r>
            <a:r>
              <a:rPr lang="sv-SE" dirty="0"/>
              <a:t> has </a:t>
            </a:r>
            <a:r>
              <a:rPr lang="sv-SE" dirty="0" err="1"/>
              <a:t>influence</a:t>
            </a:r>
            <a:r>
              <a:rPr lang="sv-SE" dirty="0"/>
              <a:t> over the </a:t>
            </a:r>
            <a:r>
              <a:rPr lang="sv-SE" dirty="0" err="1"/>
              <a:t>project</a:t>
            </a:r>
            <a:r>
              <a:rPr lang="sv-SE" dirty="0"/>
              <a:t>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8FD1C-FAF1-4DC0-A928-003FF9EEAA3A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6196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 </a:t>
            </a:r>
            <a:r>
              <a:rPr lang="sv-SE" dirty="0" err="1"/>
              <a:t>describing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developed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change</a:t>
            </a:r>
            <a:r>
              <a:rPr lang="sv-SE" dirty="0"/>
              <a:t> </a:t>
            </a:r>
            <a:r>
              <a:rPr lang="sv-SE" dirty="0" err="1"/>
              <a:t>project</a:t>
            </a:r>
            <a:r>
              <a:rPr lang="sv-SE" dirty="0"/>
              <a:t> and the </a:t>
            </a:r>
            <a:r>
              <a:rPr lang="sv-SE" dirty="0" err="1"/>
              <a:t>activities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carried</a:t>
            </a:r>
            <a:r>
              <a:rPr lang="sv-SE" dirty="0"/>
              <a:t> </a:t>
            </a:r>
            <a:r>
              <a:rPr lang="sv-SE" dirty="0" err="1"/>
              <a:t>out</a:t>
            </a:r>
            <a:r>
              <a:rPr lang="sv-SE" dirty="0"/>
              <a:t>, </a:t>
            </a:r>
            <a:r>
              <a:rPr lang="sv-SE" dirty="0" err="1"/>
              <a:t>consider</a:t>
            </a:r>
            <a:r>
              <a:rPr lang="sv-SE" dirty="0"/>
              <a:t> </a:t>
            </a:r>
            <a:r>
              <a:rPr lang="sv-SE" dirty="0" err="1"/>
              <a:t>presenting</a:t>
            </a:r>
            <a:r>
              <a:rPr lang="sv-SE" dirty="0"/>
              <a:t> not </a:t>
            </a:r>
            <a:r>
              <a:rPr lang="sv-SE" dirty="0" err="1"/>
              <a:t>only</a:t>
            </a:r>
            <a:r>
              <a:rPr lang="sv-SE" dirty="0"/>
              <a:t> </a:t>
            </a:r>
            <a:r>
              <a:rPr lang="sv-SE" dirty="0" err="1"/>
              <a:t>those</a:t>
            </a:r>
            <a:r>
              <a:rPr lang="sv-SE" dirty="0"/>
              <a:t> </a:t>
            </a:r>
            <a:r>
              <a:rPr lang="sv-SE" dirty="0" err="1"/>
              <a:t>activities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were</a:t>
            </a:r>
            <a:r>
              <a:rPr lang="sv-SE" dirty="0"/>
              <a:t> in </a:t>
            </a:r>
            <a:r>
              <a:rPr lang="sv-SE" dirty="0" err="1"/>
              <a:t>your</a:t>
            </a:r>
            <a:r>
              <a:rPr lang="sv-SE" dirty="0"/>
              <a:t> original </a:t>
            </a:r>
            <a:r>
              <a:rPr lang="sv-SE" dirty="0" err="1"/>
              <a:t>project</a:t>
            </a:r>
            <a:r>
              <a:rPr lang="sv-SE" dirty="0"/>
              <a:t> plan,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also</a:t>
            </a:r>
            <a:r>
              <a:rPr lang="sv-SE" dirty="0"/>
              <a:t>:</a:t>
            </a:r>
          </a:p>
          <a:p>
            <a:endParaRPr lang="sv-SE" dirty="0"/>
          </a:p>
          <a:p>
            <a:pPr marL="171450" indent="-171450">
              <a:buFontTx/>
              <a:buChar char="-"/>
            </a:pPr>
            <a:r>
              <a:rPr lang="sv-SE" dirty="0" err="1"/>
              <a:t>Any</a:t>
            </a:r>
            <a:r>
              <a:rPr lang="sv-SE" dirty="0"/>
              <a:t> </a:t>
            </a:r>
            <a:r>
              <a:rPr lang="sv-SE" dirty="0" err="1"/>
              <a:t>challenges</a:t>
            </a:r>
            <a:r>
              <a:rPr lang="sv-SE" dirty="0"/>
              <a:t> or </a:t>
            </a:r>
            <a:r>
              <a:rPr lang="sv-SE" dirty="0" err="1"/>
              <a:t>opportunities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encountered</a:t>
            </a:r>
            <a:r>
              <a:rPr lang="sv-SE" dirty="0"/>
              <a:t>? </a:t>
            </a:r>
          </a:p>
          <a:p>
            <a:pPr marL="171450" indent="-171450">
              <a:buFontTx/>
              <a:buChar char="-"/>
            </a:pPr>
            <a:r>
              <a:rPr lang="sv-SE" dirty="0"/>
              <a:t>If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adjusted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project’s</a:t>
            </a:r>
            <a:r>
              <a:rPr lang="sv-SE" dirty="0"/>
              <a:t> </a:t>
            </a:r>
            <a:r>
              <a:rPr lang="sv-SE" dirty="0" err="1"/>
              <a:t>goals</a:t>
            </a:r>
            <a:r>
              <a:rPr lang="sv-SE" dirty="0"/>
              <a:t> or </a:t>
            </a:r>
            <a:r>
              <a:rPr lang="sv-SE" dirty="0" err="1"/>
              <a:t>activities</a:t>
            </a:r>
            <a:r>
              <a:rPr lang="sv-SE" dirty="0"/>
              <a:t> in the face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challenges</a:t>
            </a:r>
            <a:r>
              <a:rPr lang="sv-SE" dirty="0"/>
              <a:t> / </a:t>
            </a:r>
            <a:r>
              <a:rPr lang="sv-SE" dirty="0" err="1"/>
              <a:t>opportunities</a:t>
            </a:r>
            <a:r>
              <a:rPr lang="sv-SE" dirty="0"/>
              <a:t>?</a:t>
            </a:r>
          </a:p>
          <a:p>
            <a:pPr marL="171450" indent="-171450">
              <a:buFontTx/>
              <a:buChar char="-"/>
            </a:pP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were</a:t>
            </a:r>
            <a:r>
              <a:rPr lang="sv-SE" dirty="0"/>
              <a:t> the </a:t>
            </a:r>
            <a:r>
              <a:rPr lang="sv-SE" dirty="0" err="1"/>
              <a:t>really</a:t>
            </a:r>
            <a:r>
              <a:rPr lang="sv-SE" dirty="0"/>
              <a:t> </a:t>
            </a:r>
            <a:r>
              <a:rPr lang="sv-SE" dirty="0" err="1"/>
              <a:t>critical</a:t>
            </a:r>
            <a:r>
              <a:rPr lang="sv-SE" dirty="0"/>
              <a:t> steps in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project</a:t>
            </a:r>
            <a:r>
              <a:rPr lang="sv-SE" dirty="0"/>
              <a:t>? </a:t>
            </a:r>
          </a:p>
          <a:p>
            <a:pPr marL="171450" indent="-171450">
              <a:buFontTx/>
              <a:buChar char="-"/>
            </a:pP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involved</a:t>
            </a:r>
            <a:r>
              <a:rPr lang="sv-SE" dirty="0"/>
              <a:t> the </a:t>
            </a:r>
            <a:r>
              <a:rPr lang="sv-SE" dirty="0" err="1"/>
              <a:t>key</a:t>
            </a:r>
            <a:r>
              <a:rPr lang="sv-SE" dirty="0"/>
              <a:t> </a:t>
            </a:r>
            <a:r>
              <a:rPr lang="sv-SE" dirty="0" err="1"/>
              <a:t>stakeholders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previously</a:t>
            </a:r>
            <a:r>
              <a:rPr lang="sv-SE" dirty="0"/>
              <a:t> </a:t>
            </a:r>
            <a:r>
              <a:rPr lang="sv-SE" dirty="0" err="1"/>
              <a:t>described</a:t>
            </a:r>
            <a:r>
              <a:rPr lang="sv-SE" dirty="0"/>
              <a:t>.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involved</a:t>
            </a:r>
            <a:r>
              <a:rPr lang="sv-SE" dirty="0"/>
              <a:t> </a:t>
            </a:r>
            <a:r>
              <a:rPr lang="sv-SE" dirty="0" err="1"/>
              <a:t>them</a:t>
            </a:r>
            <a:r>
              <a:rPr lang="sv-SE" dirty="0"/>
              <a:t> in different </a:t>
            </a:r>
            <a:r>
              <a:rPr lang="sv-SE" dirty="0" err="1"/>
              <a:t>ways</a:t>
            </a:r>
            <a:r>
              <a:rPr lang="sv-SE" dirty="0"/>
              <a:t>?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communicated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project</a:t>
            </a:r>
            <a:r>
              <a:rPr lang="sv-SE" dirty="0"/>
              <a:t> in different </a:t>
            </a:r>
            <a:r>
              <a:rPr lang="sv-SE" dirty="0" err="1"/>
              <a:t>ways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different </a:t>
            </a:r>
            <a:r>
              <a:rPr lang="sv-SE" dirty="0" err="1"/>
              <a:t>stakeholders</a:t>
            </a:r>
            <a:r>
              <a:rPr lang="sv-SE" dirty="0"/>
              <a:t>, in order to get </a:t>
            </a:r>
            <a:r>
              <a:rPr lang="sv-SE" dirty="0" err="1"/>
              <a:t>their</a:t>
            </a:r>
            <a:r>
              <a:rPr lang="sv-SE" dirty="0"/>
              <a:t> support?</a:t>
            </a:r>
          </a:p>
          <a:p>
            <a:pPr marL="0" indent="0">
              <a:buFontTx/>
              <a:buNone/>
            </a:pPr>
            <a:endParaRPr lang="sv-SE" dirty="0"/>
          </a:p>
          <a:p>
            <a:pPr marL="0" indent="0">
              <a:buFontTx/>
              <a:buNone/>
            </a:pP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8FD1C-FAF1-4DC0-A928-003FF9EEAA3A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2812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 </a:t>
            </a:r>
            <a:r>
              <a:rPr lang="sv-SE" dirty="0" err="1"/>
              <a:t>describing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achievements</a:t>
            </a:r>
            <a:r>
              <a:rPr lang="sv-SE" dirty="0"/>
              <a:t>, </a:t>
            </a:r>
            <a:r>
              <a:rPr lang="sv-SE" dirty="0" err="1"/>
              <a:t>consider</a:t>
            </a:r>
            <a:r>
              <a:rPr lang="sv-SE" dirty="0"/>
              <a:t> </a:t>
            </a:r>
            <a:r>
              <a:rPr lang="sv-SE" dirty="0" err="1"/>
              <a:t>presenting</a:t>
            </a:r>
            <a:r>
              <a:rPr lang="sv-SE" dirty="0"/>
              <a:t> not </a:t>
            </a:r>
            <a:r>
              <a:rPr lang="sv-SE" dirty="0" err="1"/>
              <a:t>only</a:t>
            </a:r>
            <a:r>
              <a:rPr lang="sv-SE" dirty="0"/>
              <a:t> </a:t>
            </a:r>
            <a:r>
              <a:rPr lang="sv-SE" dirty="0" err="1"/>
              <a:t>any</a:t>
            </a:r>
            <a:r>
              <a:rPr lang="sv-SE" dirty="0"/>
              <a:t> </a:t>
            </a:r>
            <a:r>
              <a:rPr lang="sv-SE" dirty="0" err="1"/>
              <a:t>products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developed</a:t>
            </a:r>
            <a:r>
              <a:rPr lang="sv-SE" dirty="0"/>
              <a:t> or tasks </a:t>
            </a:r>
            <a:r>
              <a:rPr lang="sv-SE" dirty="0" err="1"/>
              <a:t>finalized</a:t>
            </a:r>
            <a:r>
              <a:rPr lang="sv-SE" dirty="0"/>
              <a:t>,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also</a:t>
            </a:r>
            <a:r>
              <a:rPr lang="sv-SE" dirty="0"/>
              <a:t> </a:t>
            </a:r>
            <a:r>
              <a:rPr lang="sv-SE" dirty="0" err="1"/>
              <a:t>accomplishments</a:t>
            </a:r>
            <a:r>
              <a:rPr lang="sv-SE" dirty="0"/>
              <a:t> </a:t>
            </a:r>
            <a:r>
              <a:rPr lang="sv-SE" dirty="0" err="1"/>
              <a:t>along</a:t>
            </a:r>
            <a:r>
              <a:rPr lang="sv-SE" dirty="0"/>
              <a:t> the </a:t>
            </a:r>
            <a:r>
              <a:rPr lang="sv-SE" dirty="0" err="1"/>
              <a:t>way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i="1" dirty="0" err="1"/>
              <a:t>helped</a:t>
            </a:r>
            <a:r>
              <a:rPr lang="sv-SE" i="1" dirty="0"/>
              <a:t> </a:t>
            </a:r>
            <a:r>
              <a:rPr lang="sv-SE" i="1" dirty="0" err="1"/>
              <a:t>move</a:t>
            </a:r>
            <a:r>
              <a:rPr lang="sv-SE" i="1" dirty="0"/>
              <a:t> the </a:t>
            </a:r>
            <a:r>
              <a:rPr lang="sv-SE" i="1" dirty="0" err="1"/>
              <a:t>project</a:t>
            </a:r>
            <a:r>
              <a:rPr lang="sv-SE" i="1" dirty="0"/>
              <a:t> </a:t>
            </a:r>
            <a:r>
              <a:rPr lang="sv-SE" i="1" dirty="0" err="1"/>
              <a:t>activities</a:t>
            </a:r>
            <a:r>
              <a:rPr lang="sv-SE" i="1" dirty="0"/>
              <a:t> forward, </a:t>
            </a:r>
            <a:r>
              <a:rPr lang="sv-SE" i="0" dirty="0"/>
              <a:t>for </a:t>
            </a:r>
            <a:r>
              <a:rPr lang="sv-SE" i="0" dirty="0" err="1"/>
              <a:t>example</a:t>
            </a:r>
            <a:r>
              <a:rPr lang="sv-SE" i="0" dirty="0"/>
              <a:t>, </a:t>
            </a:r>
            <a:r>
              <a:rPr lang="sv-SE" i="0" dirty="0" err="1"/>
              <a:t>if</a:t>
            </a:r>
            <a:r>
              <a:rPr lang="sv-SE" i="0" dirty="0"/>
              <a:t> </a:t>
            </a:r>
            <a:r>
              <a:rPr lang="sv-SE" i="0" dirty="0" err="1"/>
              <a:t>you</a:t>
            </a:r>
            <a:r>
              <a:rPr lang="sv-SE" i="1" dirty="0"/>
              <a:t>: </a:t>
            </a:r>
          </a:p>
          <a:p>
            <a:pPr marL="171450" indent="-171450">
              <a:buFontTx/>
              <a:buChar char="-"/>
            </a:pPr>
            <a:r>
              <a:rPr lang="sv-SE" dirty="0" err="1"/>
              <a:t>Gained</a:t>
            </a:r>
            <a:r>
              <a:rPr lang="sv-SE" dirty="0"/>
              <a:t> support from </a:t>
            </a:r>
            <a:r>
              <a:rPr lang="sv-SE" dirty="0" err="1"/>
              <a:t>your</a:t>
            </a:r>
            <a:r>
              <a:rPr lang="sv-SE" dirty="0"/>
              <a:t> management and </a:t>
            </a:r>
            <a:r>
              <a:rPr lang="sv-SE" dirty="0" err="1"/>
              <a:t>leadership</a:t>
            </a:r>
            <a:r>
              <a:rPr lang="sv-SE" dirty="0"/>
              <a:t>. If so, </a:t>
            </a:r>
            <a:r>
              <a:rPr lang="sv-SE" dirty="0" err="1"/>
              <a:t>how</a:t>
            </a:r>
            <a:r>
              <a:rPr lang="sv-SE" dirty="0"/>
              <a:t>? </a:t>
            </a:r>
            <a:r>
              <a:rPr lang="sv-SE" dirty="0" err="1"/>
              <a:t>What</a:t>
            </a:r>
            <a:r>
              <a:rPr lang="sv-SE" dirty="0"/>
              <a:t> kind </a:t>
            </a:r>
            <a:r>
              <a:rPr lang="sv-SE" dirty="0" err="1"/>
              <a:t>of</a:t>
            </a:r>
            <a:r>
              <a:rPr lang="sv-SE" dirty="0"/>
              <a:t> support (</a:t>
            </a:r>
            <a:r>
              <a:rPr lang="sv-SE" dirty="0" err="1"/>
              <a:t>technical</a:t>
            </a:r>
            <a:r>
              <a:rPr lang="sv-SE" dirty="0"/>
              <a:t>, </a:t>
            </a:r>
            <a:r>
              <a:rPr lang="sv-SE" dirty="0" err="1"/>
              <a:t>resources</a:t>
            </a:r>
            <a:r>
              <a:rPr lang="sv-SE" dirty="0"/>
              <a:t>, </a:t>
            </a:r>
            <a:r>
              <a:rPr lang="sv-SE" dirty="0" err="1"/>
              <a:t>time</a:t>
            </a:r>
            <a:r>
              <a:rPr lang="sv-SE" dirty="0"/>
              <a:t>, formal </a:t>
            </a:r>
            <a:r>
              <a:rPr lang="sv-SE" dirty="0" err="1"/>
              <a:t>approval</a:t>
            </a:r>
            <a:r>
              <a:rPr lang="sv-SE" dirty="0"/>
              <a:t>)</a:t>
            </a:r>
          </a:p>
          <a:p>
            <a:pPr marL="171450" indent="-171450">
              <a:buFontTx/>
              <a:buChar char="-"/>
            </a:pPr>
            <a:r>
              <a:rPr lang="sv-SE" dirty="0" err="1"/>
              <a:t>Managed</a:t>
            </a:r>
            <a:r>
              <a:rPr lang="sv-SE" dirty="0"/>
              <a:t> to get </a:t>
            </a:r>
            <a:r>
              <a:rPr lang="sv-SE" dirty="0" err="1"/>
              <a:t>key</a:t>
            </a:r>
            <a:r>
              <a:rPr lang="sv-SE" dirty="0"/>
              <a:t> </a:t>
            </a:r>
            <a:r>
              <a:rPr lang="sv-SE" dirty="0" err="1"/>
              <a:t>stakeholders</a:t>
            </a:r>
            <a:r>
              <a:rPr lang="sv-SE" dirty="0"/>
              <a:t>, </a:t>
            </a:r>
            <a:r>
              <a:rPr lang="sv-SE" dirty="0" err="1"/>
              <a:t>including</a:t>
            </a:r>
            <a:r>
              <a:rPr lang="sv-SE" dirty="0"/>
              <a:t> </a:t>
            </a:r>
            <a:r>
              <a:rPr lang="sv-SE" dirty="0" err="1"/>
              <a:t>key</a:t>
            </a:r>
            <a:r>
              <a:rPr lang="sv-SE" dirty="0"/>
              <a:t> </a:t>
            </a:r>
            <a:r>
              <a:rPr lang="sv-SE" dirty="0" err="1"/>
              <a:t>colleagues</a:t>
            </a:r>
            <a:r>
              <a:rPr lang="sv-SE" dirty="0"/>
              <a:t> or </a:t>
            </a:r>
            <a:r>
              <a:rPr lang="sv-SE" dirty="0" err="1"/>
              <a:t>those</a:t>
            </a:r>
            <a:r>
              <a:rPr lang="sv-SE" dirty="0"/>
              <a:t> </a:t>
            </a:r>
            <a:r>
              <a:rPr lang="sv-SE" dirty="0" err="1"/>
              <a:t>intended</a:t>
            </a:r>
            <a:r>
              <a:rPr lang="sv-SE" dirty="0"/>
              <a:t> to benefit from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project</a:t>
            </a:r>
            <a:r>
              <a:rPr lang="sv-SE" dirty="0"/>
              <a:t> on-board and </a:t>
            </a:r>
            <a:r>
              <a:rPr lang="sv-SE" dirty="0" err="1"/>
              <a:t>engaged</a:t>
            </a:r>
            <a:r>
              <a:rPr lang="sv-SE" dirty="0"/>
              <a:t>? If so, </a:t>
            </a:r>
            <a:r>
              <a:rPr lang="sv-SE" dirty="0" err="1"/>
              <a:t>how</a:t>
            </a:r>
            <a:r>
              <a:rPr lang="sv-SE" dirty="0"/>
              <a:t>? In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way</a:t>
            </a:r>
            <a:r>
              <a:rPr lang="sv-SE" dirty="0"/>
              <a:t>?</a:t>
            </a:r>
          </a:p>
          <a:p>
            <a:pPr marL="0" indent="0">
              <a:buFontTx/>
              <a:buNone/>
            </a:pPr>
            <a:endParaRPr lang="sv-SE" dirty="0"/>
          </a:p>
          <a:p>
            <a:pPr marL="0" indent="0">
              <a:buFontTx/>
              <a:buNone/>
            </a:pP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may</a:t>
            </a:r>
            <a:r>
              <a:rPr lang="sv-SE" dirty="0"/>
              <a:t> </a:t>
            </a:r>
            <a:r>
              <a:rPr lang="sv-SE" dirty="0" err="1"/>
              <a:t>also</a:t>
            </a:r>
            <a:r>
              <a:rPr lang="sv-SE" dirty="0"/>
              <a:t> </a:t>
            </a:r>
            <a:r>
              <a:rPr lang="sv-SE" dirty="0" err="1"/>
              <a:t>describe</a:t>
            </a:r>
            <a:r>
              <a:rPr lang="sv-SE" dirty="0"/>
              <a:t>:</a:t>
            </a:r>
          </a:p>
          <a:p>
            <a:pPr marL="171450" indent="-171450">
              <a:buFontTx/>
              <a:buChar char="-"/>
            </a:pPr>
            <a:r>
              <a:rPr lang="sv-SE" dirty="0" err="1"/>
              <a:t>Any</a:t>
            </a:r>
            <a:r>
              <a:rPr lang="sv-SE" dirty="0"/>
              <a:t> </a:t>
            </a:r>
            <a:r>
              <a:rPr lang="sv-SE" dirty="0" err="1"/>
              <a:t>challenges</a:t>
            </a:r>
            <a:r>
              <a:rPr lang="sv-SE" dirty="0"/>
              <a:t> or </a:t>
            </a:r>
            <a:r>
              <a:rPr lang="sv-SE" dirty="0" err="1"/>
              <a:t>opportunities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encountered</a:t>
            </a:r>
            <a:endParaRPr lang="sv-SE" dirty="0"/>
          </a:p>
          <a:p>
            <a:pPr marL="171450" indent="-171450">
              <a:buFontTx/>
              <a:buChar char="-"/>
            </a:pPr>
            <a:r>
              <a:rPr lang="sv-SE" dirty="0"/>
              <a:t>If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adjusted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project’s</a:t>
            </a:r>
            <a:r>
              <a:rPr lang="sv-SE" dirty="0"/>
              <a:t> </a:t>
            </a:r>
            <a:r>
              <a:rPr lang="sv-SE" dirty="0" err="1"/>
              <a:t>goals</a:t>
            </a:r>
            <a:r>
              <a:rPr lang="sv-SE" dirty="0"/>
              <a:t> or </a:t>
            </a:r>
            <a:r>
              <a:rPr lang="sv-SE" dirty="0" err="1"/>
              <a:t>activities</a:t>
            </a:r>
            <a:r>
              <a:rPr lang="sv-SE" dirty="0"/>
              <a:t> in the face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challenges</a:t>
            </a:r>
            <a:r>
              <a:rPr lang="sv-SE" dirty="0"/>
              <a:t> / </a:t>
            </a:r>
            <a:r>
              <a:rPr lang="sv-SE" dirty="0" err="1"/>
              <a:t>opportunities</a:t>
            </a:r>
            <a:r>
              <a:rPr lang="sv-SE" dirty="0"/>
              <a:t>.</a:t>
            </a:r>
          </a:p>
          <a:p>
            <a:pPr marL="171450" indent="-171450">
              <a:buFontTx/>
              <a:buChar char="-"/>
            </a:pPr>
            <a:r>
              <a:rPr lang="sv-SE" dirty="0"/>
              <a:t>If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thought</a:t>
            </a:r>
            <a:r>
              <a:rPr lang="sv-SE" dirty="0"/>
              <a:t> </a:t>
            </a:r>
            <a:r>
              <a:rPr lang="sv-SE" dirty="0" err="1"/>
              <a:t>would</a:t>
            </a:r>
            <a:r>
              <a:rPr lang="sv-SE" dirty="0"/>
              <a:t> </a:t>
            </a:r>
            <a:r>
              <a:rPr lang="sv-SE" dirty="0" err="1"/>
              <a:t>happen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carried</a:t>
            </a:r>
            <a:r>
              <a:rPr lang="sv-SE" dirty="0"/>
              <a:t> </a:t>
            </a:r>
            <a:r>
              <a:rPr lang="sv-SE" dirty="0" err="1"/>
              <a:t>out</a:t>
            </a:r>
            <a:r>
              <a:rPr lang="sv-SE" dirty="0"/>
              <a:t> the </a:t>
            </a:r>
            <a:r>
              <a:rPr lang="sv-SE" dirty="0" err="1"/>
              <a:t>activities</a:t>
            </a:r>
            <a:r>
              <a:rPr lang="sv-SE" dirty="0"/>
              <a:t> </a:t>
            </a:r>
            <a:r>
              <a:rPr lang="sv-SE" dirty="0" err="1"/>
              <a:t>actually</a:t>
            </a:r>
            <a:r>
              <a:rPr lang="sv-SE" dirty="0"/>
              <a:t> </a:t>
            </a:r>
            <a:r>
              <a:rPr lang="sv-SE" dirty="0" err="1"/>
              <a:t>did</a:t>
            </a:r>
            <a:r>
              <a:rPr lang="sv-SE" dirty="0"/>
              <a:t> </a:t>
            </a:r>
            <a:r>
              <a:rPr lang="sv-SE" dirty="0" err="1"/>
              <a:t>happen</a:t>
            </a:r>
            <a:r>
              <a:rPr lang="sv-SE" dirty="0"/>
              <a:t> in </a:t>
            </a:r>
            <a:r>
              <a:rPr lang="sv-SE" dirty="0" err="1"/>
              <a:t>reality</a:t>
            </a:r>
            <a:r>
              <a:rPr lang="sv-SE" dirty="0"/>
              <a:t>. Or </a:t>
            </a:r>
            <a:r>
              <a:rPr lang="sv-SE" dirty="0" err="1"/>
              <a:t>did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activities</a:t>
            </a:r>
            <a:r>
              <a:rPr lang="sv-SE" dirty="0"/>
              <a:t> </a:t>
            </a:r>
            <a:r>
              <a:rPr lang="sv-SE" dirty="0" err="1"/>
              <a:t>lead</a:t>
            </a:r>
            <a:r>
              <a:rPr lang="sv-SE" dirty="0"/>
              <a:t> to </a:t>
            </a:r>
            <a:r>
              <a:rPr lang="sv-SE" dirty="0" err="1"/>
              <a:t>unexpected</a:t>
            </a:r>
            <a:r>
              <a:rPr lang="sv-SE" dirty="0"/>
              <a:t> </a:t>
            </a:r>
            <a:r>
              <a:rPr lang="sv-SE" dirty="0" err="1"/>
              <a:t>results</a:t>
            </a:r>
            <a:r>
              <a:rPr lang="sv-SE" dirty="0"/>
              <a:t>? </a:t>
            </a:r>
          </a:p>
          <a:p>
            <a:pPr marL="171450" indent="-171450">
              <a:buFontTx/>
              <a:buChar char="-"/>
            </a:pPr>
            <a:endParaRPr lang="sv-SE" dirty="0"/>
          </a:p>
          <a:p>
            <a:pPr marL="0" indent="0">
              <a:buFontTx/>
              <a:buNone/>
            </a:pPr>
            <a:r>
              <a:rPr lang="sv-SE" dirty="0"/>
              <a:t>Do </a:t>
            </a:r>
            <a:r>
              <a:rPr lang="sv-SE" dirty="0" err="1"/>
              <a:t>explain</a:t>
            </a:r>
            <a:r>
              <a:rPr lang="sv-SE" dirty="0"/>
              <a:t> </a:t>
            </a:r>
            <a:r>
              <a:rPr lang="sv-SE" dirty="0" err="1"/>
              <a:t>why</a:t>
            </a:r>
            <a:r>
              <a:rPr lang="sv-SE" dirty="0"/>
              <a:t> the </a:t>
            </a:r>
            <a:r>
              <a:rPr lang="sv-SE" dirty="0" err="1"/>
              <a:t>achievements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important</a:t>
            </a:r>
            <a:r>
              <a:rPr lang="sv-SE" dirty="0"/>
              <a:t>, </a:t>
            </a:r>
            <a:r>
              <a:rPr lang="sv-SE" dirty="0" err="1"/>
              <a:t>linking</a:t>
            </a:r>
            <a:r>
              <a:rPr lang="sv-SE" dirty="0"/>
              <a:t> it to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project’s</a:t>
            </a:r>
            <a:r>
              <a:rPr lang="sv-SE" dirty="0"/>
              <a:t> </a:t>
            </a:r>
            <a:r>
              <a:rPr lang="sv-SE" dirty="0" err="1"/>
              <a:t>goals</a:t>
            </a:r>
            <a:r>
              <a:rPr lang="sv-SE" dirty="0"/>
              <a:t> and/or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organisation’s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promoting</a:t>
            </a:r>
            <a:r>
              <a:rPr lang="sv-SE" dirty="0"/>
              <a:t> </a:t>
            </a:r>
            <a:r>
              <a:rPr lang="sv-SE" dirty="0" err="1"/>
              <a:t>sustainable</a:t>
            </a:r>
            <a:r>
              <a:rPr lang="sv-SE" dirty="0"/>
              <a:t> mining.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8FD1C-FAF1-4DC0-A928-003FF9EEAA3A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1315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Reflect</a:t>
            </a:r>
            <a:r>
              <a:rPr lang="sv-SE" dirty="0"/>
              <a:t> on the </a:t>
            </a:r>
            <a:r>
              <a:rPr lang="sv-SE" dirty="0" err="1"/>
              <a:t>main</a:t>
            </a:r>
            <a:r>
              <a:rPr lang="sv-SE" dirty="0"/>
              <a:t> </a:t>
            </a:r>
            <a:r>
              <a:rPr lang="sv-SE" dirty="0" err="1"/>
              <a:t>lessons</a:t>
            </a:r>
            <a:r>
              <a:rPr lang="sv-SE" dirty="0"/>
              <a:t> </a:t>
            </a:r>
            <a:r>
              <a:rPr lang="sv-SE" dirty="0" err="1"/>
              <a:t>learned</a:t>
            </a:r>
            <a:r>
              <a:rPr lang="sv-SE" dirty="0"/>
              <a:t> from </a:t>
            </a:r>
            <a:r>
              <a:rPr lang="sv-SE" dirty="0" err="1"/>
              <a:t>developing</a:t>
            </a:r>
            <a:r>
              <a:rPr lang="sv-SE" dirty="0"/>
              <a:t> and </a:t>
            </a:r>
            <a:r>
              <a:rPr lang="sv-SE" dirty="0" err="1"/>
              <a:t>initiating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project</a:t>
            </a:r>
            <a:r>
              <a:rPr lang="sv-SE" dirty="0"/>
              <a:t> to date. </a:t>
            </a:r>
          </a:p>
          <a:p>
            <a:r>
              <a:rPr lang="sv-SE" dirty="0" err="1"/>
              <a:t>Consider</a:t>
            </a:r>
            <a:r>
              <a:rPr lang="sv-SE" dirty="0"/>
              <a:t>, for </a:t>
            </a:r>
            <a:r>
              <a:rPr lang="sv-SE" dirty="0" err="1"/>
              <a:t>example</a:t>
            </a:r>
            <a:r>
              <a:rPr lang="sv-SE" dirty="0"/>
              <a:t>:</a:t>
            </a:r>
          </a:p>
          <a:p>
            <a:pPr marL="171450" indent="-171450">
              <a:buFontTx/>
              <a:buChar char="-"/>
            </a:pPr>
            <a:r>
              <a:rPr lang="sv-SE" dirty="0" err="1"/>
              <a:t>Any</a:t>
            </a:r>
            <a:r>
              <a:rPr lang="sv-SE" dirty="0"/>
              <a:t> </a:t>
            </a:r>
            <a:r>
              <a:rPr lang="sv-SE" dirty="0" err="1"/>
              <a:t>insights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possible</a:t>
            </a:r>
            <a:r>
              <a:rPr lang="sv-SE" dirty="0"/>
              <a:t> limitations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project</a:t>
            </a:r>
            <a:endParaRPr lang="sv-SE" dirty="0"/>
          </a:p>
          <a:p>
            <a:pPr marL="171450" indent="-171450">
              <a:buFontTx/>
              <a:buChar char="-"/>
            </a:pPr>
            <a:r>
              <a:rPr lang="sv-SE" dirty="0" err="1"/>
              <a:t>Any</a:t>
            </a:r>
            <a:r>
              <a:rPr lang="sv-SE" dirty="0"/>
              <a:t> </a:t>
            </a:r>
            <a:r>
              <a:rPr lang="sv-SE" dirty="0" err="1"/>
              <a:t>insights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made</a:t>
            </a:r>
            <a:r>
              <a:rPr lang="sv-SE" dirty="0"/>
              <a:t> the </a:t>
            </a:r>
            <a:r>
              <a:rPr lang="sv-SE" dirty="0" err="1"/>
              <a:t>project</a:t>
            </a:r>
            <a:r>
              <a:rPr lang="sv-SE" dirty="0"/>
              <a:t> ”</a:t>
            </a:r>
            <a:r>
              <a:rPr lang="sv-SE" dirty="0" err="1"/>
              <a:t>move</a:t>
            </a:r>
            <a:r>
              <a:rPr lang="sv-SE" dirty="0"/>
              <a:t> forward”,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were</a:t>
            </a:r>
            <a:r>
              <a:rPr lang="sv-SE" dirty="0"/>
              <a:t> the </a:t>
            </a:r>
            <a:r>
              <a:rPr lang="sv-SE" dirty="0" err="1"/>
              <a:t>catalysing</a:t>
            </a:r>
            <a:r>
              <a:rPr lang="sv-SE" dirty="0"/>
              <a:t> </a:t>
            </a:r>
            <a:r>
              <a:rPr lang="sv-SE" dirty="0" err="1"/>
              <a:t>factors</a:t>
            </a:r>
            <a:r>
              <a:rPr lang="sv-SE" dirty="0"/>
              <a:t>?</a:t>
            </a:r>
          </a:p>
          <a:p>
            <a:pPr marL="171450" indent="-171450">
              <a:buFontTx/>
              <a:buChar char="-"/>
            </a:pPr>
            <a:r>
              <a:rPr lang="sv-SE" dirty="0" err="1"/>
              <a:t>Any</a:t>
            </a:r>
            <a:r>
              <a:rPr lang="sv-SE" dirty="0"/>
              <a:t> </a:t>
            </a:r>
            <a:r>
              <a:rPr lang="sv-SE" dirty="0" err="1"/>
              <a:t>insights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own</a:t>
            </a:r>
            <a:r>
              <a:rPr lang="sv-SE" dirty="0"/>
              <a:t> </a:t>
            </a:r>
            <a:r>
              <a:rPr lang="sv-SE" dirty="0" err="1"/>
              <a:t>roles</a:t>
            </a:r>
            <a:r>
              <a:rPr lang="sv-SE" dirty="0"/>
              <a:t> as ”</a:t>
            </a:r>
            <a:r>
              <a:rPr lang="sv-SE" dirty="0" err="1"/>
              <a:t>change</a:t>
            </a:r>
            <a:r>
              <a:rPr lang="sv-SE" dirty="0"/>
              <a:t> agents”,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strengths</a:t>
            </a:r>
            <a:r>
              <a:rPr lang="sv-SE" dirty="0"/>
              <a:t>/ </a:t>
            </a:r>
            <a:r>
              <a:rPr lang="sv-SE" dirty="0" err="1"/>
              <a:t>challenges</a:t>
            </a:r>
            <a:r>
              <a:rPr lang="sv-SE" dirty="0"/>
              <a:t> in </a:t>
            </a:r>
            <a:r>
              <a:rPr lang="sv-SE" dirty="0" err="1"/>
              <a:t>driving</a:t>
            </a:r>
            <a:r>
              <a:rPr lang="sv-SE" dirty="0"/>
              <a:t> a </a:t>
            </a:r>
            <a:r>
              <a:rPr lang="sv-SE" dirty="0" err="1"/>
              <a:t>project</a:t>
            </a:r>
            <a:r>
              <a:rPr lang="sv-SE" dirty="0"/>
              <a:t> forward.</a:t>
            </a:r>
          </a:p>
          <a:p>
            <a:pPr marL="171450" indent="-171450">
              <a:buFontTx/>
              <a:buChar char="-"/>
            </a:pPr>
            <a:r>
              <a:rPr lang="sv-SE" dirty="0" err="1"/>
              <a:t>Any</a:t>
            </a:r>
            <a:r>
              <a:rPr lang="sv-SE" dirty="0"/>
              <a:t> </a:t>
            </a:r>
            <a:r>
              <a:rPr lang="sv-SE" dirty="0" err="1"/>
              <a:t>insights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working</a:t>
            </a:r>
            <a:r>
              <a:rPr lang="sv-SE" dirty="0"/>
              <a:t> </a:t>
            </a:r>
            <a:r>
              <a:rPr lang="sv-SE" dirty="0" err="1"/>
              <a:t>together</a:t>
            </a:r>
            <a:r>
              <a:rPr lang="sv-SE" dirty="0"/>
              <a:t> as a team?</a:t>
            </a:r>
          </a:p>
          <a:p>
            <a:pPr marL="0" indent="0">
              <a:buFontTx/>
              <a:buNone/>
            </a:pPr>
            <a:endParaRPr lang="sv-SE" dirty="0"/>
          </a:p>
          <a:p>
            <a:pPr marL="0" indent="0">
              <a:buFontTx/>
              <a:buNone/>
            </a:pPr>
            <a:r>
              <a:rPr lang="sv-SE" dirty="0"/>
              <a:t>To </a:t>
            </a:r>
            <a:r>
              <a:rPr lang="sv-SE" dirty="0" err="1"/>
              <a:t>sum</a:t>
            </a:r>
            <a:r>
              <a:rPr lang="sv-SE" dirty="0"/>
              <a:t> it </a:t>
            </a:r>
            <a:r>
              <a:rPr lang="sv-SE" dirty="0" err="1"/>
              <a:t>up</a:t>
            </a:r>
            <a:r>
              <a:rPr lang="sv-SE" dirty="0"/>
              <a:t>,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may</a:t>
            </a:r>
            <a:r>
              <a:rPr lang="sv-SE" dirty="0"/>
              <a:t> </a:t>
            </a:r>
            <a:r>
              <a:rPr lang="sv-SE" dirty="0" err="1"/>
              <a:t>reflect</a:t>
            </a:r>
            <a:r>
              <a:rPr lang="sv-SE" dirty="0"/>
              <a:t> on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would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done</a:t>
            </a:r>
            <a:r>
              <a:rPr lang="sv-SE" dirty="0"/>
              <a:t> the </a:t>
            </a:r>
            <a:r>
              <a:rPr lang="sv-SE" dirty="0" err="1"/>
              <a:t>project</a:t>
            </a:r>
            <a:r>
              <a:rPr lang="sv-SE" dirty="0"/>
              <a:t> </a:t>
            </a:r>
            <a:r>
              <a:rPr lang="sv-SE" dirty="0" err="1"/>
              <a:t>differently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started</a:t>
            </a:r>
            <a:r>
              <a:rPr lang="sv-SE" dirty="0"/>
              <a:t> </a:t>
            </a:r>
            <a:r>
              <a:rPr lang="sv-SE" dirty="0" err="1"/>
              <a:t>again</a:t>
            </a:r>
            <a:r>
              <a:rPr lang="sv-SE" dirty="0"/>
              <a:t> from the </a:t>
            </a:r>
            <a:r>
              <a:rPr lang="sv-SE" dirty="0" err="1"/>
              <a:t>beginning</a:t>
            </a:r>
            <a:r>
              <a:rPr lang="sv-SE" dirty="0"/>
              <a:t>. 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8FD1C-FAF1-4DC0-A928-003FF9EEAA3A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9290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8FD1C-FAF1-4DC0-A928-003FF9EEAA3A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5459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78904" y="255786"/>
            <a:ext cx="8229600" cy="86895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sz="4800"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78904" y="134076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1pPr>
            <a:lvl2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2pPr>
            <a:lvl3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3pPr>
            <a:lvl4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4pPr>
            <a:lvl5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395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fld id="{EB999DC9-BB4B-4680-B40A-837BDEAEADF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Image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Triangle 36"/>
          <p:cNvSpPr/>
          <p:nvPr userDrawn="1"/>
        </p:nvSpPr>
        <p:spPr>
          <a:xfrm>
            <a:off x="-9525" y="5264151"/>
            <a:ext cx="5762625" cy="1603375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39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8326" y="6127750"/>
            <a:ext cx="678656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entagon 45"/>
          <p:cNvSpPr/>
          <p:nvPr userDrawn="1"/>
        </p:nvSpPr>
        <p:spPr>
          <a:xfrm rot="10800000">
            <a:off x="3500437" y="447676"/>
            <a:ext cx="5643563" cy="1814513"/>
          </a:xfrm>
          <a:prstGeom prst="homePlate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ight Triangle 49"/>
          <p:cNvSpPr/>
          <p:nvPr userDrawn="1"/>
        </p:nvSpPr>
        <p:spPr>
          <a:xfrm flipH="1">
            <a:off x="4568429" y="5175251"/>
            <a:ext cx="4582715" cy="1692275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Pentagon 11"/>
          <p:cNvSpPr/>
          <p:nvPr userDrawn="1"/>
        </p:nvSpPr>
        <p:spPr>
          <a:xfrm rot="10800000">
            <a:off x="5322094" y="4673600"/>
            <a:ext cx="3829050" cy="2184400"/>
          </a:xfrm>
          <a:prstGeom prst="homePlate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/>
          </a:p>
        </p:txBody>
      </p:sp>
      <p:pic>
        <p:nvPicPr>
          <p:cNvPr id="16" name="Picture 51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297" y="5948364"/>
            <a:ext cx="609600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0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856" y="5942013"/>
            <a:ext cx="100965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51520" y="188640"/>
            <a:ext cx="1737064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ZoneTexte 3"/>
          <p:cNvSpPr txBox="1"/>
          <p:nvPr userDrawn="1"/>
        </p:nvSpPr>
        <p:spPr>
          <a:xfrm>
            <a:off x="2516981" y="6382132"/>
            <a:ext cx="10802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Co-funded by the</a:t>
            </a:r>
          </a:p>
          <a:p>
            <a:pPr>
              <a:defRPr/>
            </a:pP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European Union</a:t>
            </a:r>
            <a:endParaRPr lang="fr-FR" sz="1000" dirty="0"/>
          </a:p>
        </p:txBody>
      </p:sp>
      <p:sp>
        <p:nvSpPr>
          <p:cNvPr id="20" name="Pentagon 11"/>
          <p:cNvSpPr/>
          <p:nvPr userDrawn="1"/>
        </p:nvSpPr>
        <p:spPr>
          <a:xfrm>
            <a:off x="1096567" y="3803650"/>
            <a:ext cx="2402681" cy="1042988"/>
          </a:xfrm>
          <a:prstGeom prst="homePlate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/>
          </a:p>
        </p:txBody>
      </p:sp>
      <p:sp>
        <p:nvSpPr>
          <p:cNvPr id="21" name="TextBox 46"/>
          <p:cNvSpPr txBox="1">
            <a:spLocks noChangeArrowheads="1"/>
          </p:cNvSpPr>
          <p:nvPr userDrawn="1"/>
        </p:nvSpPr>
        <p:spPr bwMode="auto">
          <a:xfrm>
            <a:off x="1115616" y="4005064"/>
            <a:ext cx="21602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fr-FR" altLang="fr-FR" sz="1600" dirty="0">
                <a:solidFill>
                  <a:srgbClr val="595959"/>
                </a:solidFill>
                <a:latin typeface="Calibri Light" pitchFamily="34" charset="0"/>
                <a:cs typeface="Calibri Light" pitchFamily="34" charset="0"/>
              </a:rPr>
              <a:t>WP4 </a:t>
            </a:r>
            <a:r>
              <a:rPr lang="fr-FR" altLang="fr-FR" sz="1600" dirty="0" err="1">
                <a:solidFill>
                  <a:srgbClr val="595959"/>
                </a:solidFill>
                <a:latin typeface="Calibri Light" pitchFamily="34" charset="0"/>
                <a:cs typeface="Calibri Light" pitchFamily="34" charset="0"/>
              </a:rPr>
              <a:t>Environmental</a:t>
            </a:r>
            <a:r>
              <a:rPr lang="fr-FR" altLang="fr-FR" sz="1600" dirty="0">
                <a:solidFill>
                  <a:srgbClr val="595959"/>
                </a:solidFill>
                <a:latin typeface="Calibri Light" pitchFamily="34" charset="0"/>
                <a:cs typeface="Calibri Light" pitchFamily="34" charset="0"/>
              </a:rPr>
              <a:t> Management of Mines </a:t>
            </a:r>
          </a:p>
        </p:txBody>
      </p:sp>
      <p:sp>
        <p:nvSpPr>
          <p:cNvPr id="23" name="Platshållare för text 22"/>
          <p:cNvSpPr>
            <a:spLocks noGrp="1"/>
          </p:cNvSpPr>
          <p:nvPr>
            <p:ph type="body" sz="quarter" idx="13"/>
          </p:nvPr>
        </p:nvSpPr>
        <p:spPr>
          <a:xfrm>
            <a:off x="4427538" y="765175"/>
            <a:ext cx="4608512" cy="5755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4" name="Platshållare för text 22"/>
          <p:cNvSpPr>
            <a:spLocks noGrp="1"/>
          </p:cNvSpPr>
          <p:nvPr>
            <p:ph type="body" sz="quarter" idx="14"/>
          </p:nvPr>
        </p:nvSpPr>
        <p:spPr>
          <a:xfrm>
            <a:off x="4427984" y="1340768"/>
            <a:ext cx="4608512" cy="575593"/>
          </a:xfrm>
          <a:prstGeom prst="rect">
            <a:avLst/>
          </a:prstGeom>
        </p:spPr>
        <p:txBody>
          <a:bodyPr/>
          <a:lstStyle>
            <a:lvl1pPr>
              <a:buNone/>
              <a:defRPr b="0">
                <a:effectLst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7" name="Platshållare för text 22"/>
          <p:cNvSpPr>
            <a:spLocks noGrp="1"/>
          </p:cNvSpPr>
          <p:nvPr>
            <p:ph type="body" sz="quarter" idx="15"/>
          </p:nvPr>
        </p:nvSpPr>
        <p:spPr>
          <a:xfrm>
            <a:off x="6371754" y="4941639"/>
            <a:ext cx="2664742" cy="5755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8" name="Platshållare för text 22"/>
          <p:cNvSpPr>
            <a:spLocks noGrp="1"/>
          </p:cNvSpPr>
          <p:nvPr>
            <p:ph type="body" sz="quarter" idx="16"/>
          </p:nvPr>
        </p:nvSpPr>
        <p:spPr>
          <a:xfrm>
            <a:off x="6372200" y="5517232"/>
            <a:ext cx="2664742" cy="1224136"/>
          </a:xfrm>
          <a:prstGeom prst="rect">
            <a:avLst/>
          </a:prstGeom>
        </p:spPr>
        <p:txBody>
          <a:bodyPr/>
          <a:lstStyle>
            <a:lvl1pPr>
              <a:buNone/>
              <a:defRPr b="0">
                <a:effectLst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026" name="Picture 2" descr="I:\HR_komm\Kommunikation\logotyper-mallar-typsnitt-tips\logotyper-och-emblem\logga_engelsk_blaa.jp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517232"/>
            <a:ext cx="864095" cy="356637"/>
          </a:xfrm>
          <a:prstGeom prst="rect">
            <a:avLst/>
          </a:prstGeom>
          <a:noFill/>
        </p:spPr>
      </p:pic>
      <p:pic>
        <p:nvPicPr>
          <p:cNvPr id="22" name="Picture 2" descr="C:\Users\ponwes\Documents\Workbench\EU-Projekt\panafgeo\goodlookingpresentation\igf logo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5157192"/>
            <a:ext cx="1152128" cy="28464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Rubrik och innehål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78904" y="255786"/>
            <a:ext cx="5637312" cy="86895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Calibri Light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78904" y="134076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Calibri Light" pitchFamily="34" charset="0"/>
              </a:defRPr>
            </a:lvl1pPr>
            <a:lvl2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2pPr>
            <a:lvl3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3pPr>
            <a:lvl4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4pPr>
            <a:lvl5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5pPr>
          </a:lstStyle>
          <a:p>
            <a:r>
              <a:rPr lang="en-US" dirty="0"/>
              <a:t>Text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 rot="16200000">
            <a:off x="-2919374" y="3066418"/>
            <a:ext cx="6408714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r>
              <a:rPr lang="en-US"/>
              <a:t>Guidelines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39552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fld id="{EB999DC9-BB4B-4680-B40A-837BDEAEADF9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Rubrik och innehål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78904" y="255786"/>
            <a:ext cx="5637312" cy="86895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Calibri Light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78904" y="134076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Calibri Light" pitchFamily="34" charset="0"/>
              </a:defRPr>
            </a:lvl1pPr>
            <a:lvl2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2pPr>
            <a:lvl3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3pPr>
            <a:lvl4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4pPr>
            <a:lvl5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5pPr>
          </a:lstStyle>
          <a:p>
            <a:r>
              <a:rPr lang="en-US" dirty="0"/>
              <a:t>Text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 rot="16200000">
            <a:off x="-2919374" y="3066418"/>
            <a:ext cx="6408714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r>
              <a:rPr lang="en-US"/>
              <a:t>Guidelines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395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pPr algn="ctr"/>
            <a:fld id="{EB999DC9-BB4B-4680-B40A-837BDEAEADF9}" type="slidenum">
              <a:rPr lang="sv-SE" smtClean="0"/>
              <a:pPr algn="ctr"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Rubrik och innehål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78904" y="255786"/>
            <a:ext cx="5637312" cy="86895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Calibri Light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78904" y="134076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Calibri Light" pitchFamily="34" charset="0"/>
              </a:defRPr>
            </a:lvl1pPr>
            <a:lvl2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2pPr>
            <a:lvl3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3pPr>
            <a:lvl4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4pPr>
            <a:lvl5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5pPr>
          </a:lstStyle>
          <a:p>
            <a:r>
              <a:rPr lang="en-US" dirty="0"/>
              <a:t>Text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 rot="16200000">
            <a:off x="-2919374" y="3066418"/>
            <a:ext cx="6408714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r>
              <a:rPr lang="en-US"/>
              <a:t>Guidelines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39552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fld id="{EB999DC9-BB4B-4680-B40A-837BDEAEADF9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Rubrik och innehål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78904" y="255786"/>
            <a:ext cx="5637312" cy="86895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Calibri Light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78904" y="134076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Calibri Light" pitchFamily="34" charset="0"/>
              </a:defRPr>
            </a:lvl1pPr>
            <a:lvl2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2pPr>
            <a:lvl3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3pPr>
            <a:lvl4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4pPr>
            <a:lvl5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5pPr>
          </a:lstStyle>
          <a:p>
            <a:r>
              <a:rPr lang="en-US" dirty="0"/>
              <a:t>Text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 rot="16200000">
            <a:off x="-2919374" y="3066418"/>
            <a:ext cx="6408714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r>
              <a:rPr lang="en-US"/>
              <a:t>Guidelines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395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pPr algn="ctr"/>
            <a:fld id="{EB999DC9-BB4B-4680-B40A-837BDEAEADF9}" type="slidenum">
              <a:rPr lang="sv-SE" smtClean="0"/>
              <a:pPr algn="ctr"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Guidelines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9DC9-BB4B-4680-B40A-837BDEAEADF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Guidelines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9DC9-BB4B-4680-B40A-837BDEAEADF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Guidelines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9DC9-BB4B-4680-B40A-837BDEAEADF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Guidelines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9DC9-BB4B-4680-B40A-837BDEAEADF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Guidelines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9DC9-BB4B-4680-B40A-837BDEAEADF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Guidelines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9DC9-BB4B-4680-B40A-837BDEAEADF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78904" y="255786"/>
            <a:ext cx="8229600" cy="86895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sz="4800"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78904" y="134076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1pPr>
            <a:lvl2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2pPr>
            <a:lvl3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3pPr>
            <a:lvl4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4pPr>
            <a:lvl5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 rot="16200000">
            <a:off x="-2919374" y="3066418"/>
            <a:ext cx="6408714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r>
              <a:rPr lang="en-US"/>
              <a:t>Guidelines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39552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fld id="{EB999DC9-BB4B-4680-B40A-837BDEAEADF9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Guidelines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9DC9-BB4B-4680-B40A-837BDEAEADF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Guidelines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9DC9-BB4B-4680-B40A-837BDEAEADF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738" y="220663"/>
            <a:ext cx="6350794" cy="13255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Guidelines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B1286-C632-468E-A4DF-86F1B65AF065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15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356992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1028" name="Picture 4" descr="C:\Users\ponwes\Documents\Workbench\EU-Projekt\panafgeo\goodlookingpresentation\lightgra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2"/>
            <a:ext cx="9144000" cy="3501008"/>
          </a:xfrm>
          <a:prstGeom prst="rect">
            <a:avLst/>
          </a:prstGeom>
          <a:noFill/>
        </p:spPr>
      </p:pic>
      <p:sp>
        <p:nvSpPr>
          <p:cNvPr id="13" name="Rektangel 12"/>
          <p:cNvSpPr/>
          <p:nvPr userDrawn="1"/>
        </p:nvSpPr>
        <p:spPr>
          <a:xfrm>
            <a:off x="0" y="3356992"/>
            <a:ext cx="539552" cy="35010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 rot="16200000">
            <a:off x="-1222100" y="4758606"/>
            <a:ext cx="3024338" cy="365125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  <a:effectLst/>
                <a:latin typeface="Calibri Light" pitchFamily="34" charset="0"/>
                <a:cs typeface="Calibri Light" pitchFamily="34" charset="0"/>
              </a:defRPr>
            </a:lvl1pPr>
          </a:lstStyle>
          <a:p>
            <a:r>
              <a:rPr lang="en-US"/>
              <a:t>Guidelines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39552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fld id="{EB999DC9-BB4B-4680-B40A-837BDEAEADF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innehåll 2"/>
          <p:cNvSpPr>
            <a:spLocks noGrp="1"/>
          </p:cNvSpPr>
          <p:nvPr>
            <p:ph idx="1"/>
          </p:nvPr>
        </p:nvSpPr>
        <p:spPr>
          <a:xfrm>
            <a:off x="683568" y="3501008"/>
            <a:ext cx="4032448" cy="32403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1pPr>
            <a:lvl2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2pPr>
            <a:lvl3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3pPr>
            <a:lvl4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4pPr>
            <a:lvl5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innehåll 2"/>
          <p:cNvSpPr>
            <a:spLocks noGrp="1"/>
          </p:cNvSpPr>
          <p:nvPr>
            <p:ph idx="13"/>
          </p:nvPr>
        </p:nvSpPr>
        <p:spPr>
          <a:xfrm>
            <a:off x="4932040" y="3501008"/>
            <a:ext cx="4032448" cy="32403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1pPr>
            <a:lvl2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2pPr>
            <a:lvl3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3pPr>
            <a:lvl4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4pPr>
            <a:lvl5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/>
          <p:cNvSpPr>
            <a:spLocks noGrp="1"/>
          </p:cNvSpPr>
          <p:nvPr>
            <p:ph type="pic" sz="quarter" idx="13"/>
          </p:nvPr>
        </p:nvSpPr>
        <p:spPr>
          <a:xfrm>
            <a:off x="5652120" y="0"/>
            <a:ext cx="3491880" cy="6858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9" name="Picture 4" descr="C:\Users\ponwes\Documents\Workbench\EU-Projekt\panafgeo\goodlookingpresentation\lightgra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5112568" cy="6858000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4536504" cy="13681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27584" y="1700808"/>
            <a:ext cx="4536504" cy="50405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1pPr>
            <a:lvl2pPr>
              <a:defRPr sz="1800"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2pPr>
            <a:lvl3pPr>
              <a:defRPr sz="1600"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3pPr>
            <a:lvl4pPr>
              <a:defRPr sz="1400"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4pPr>
            <a:lvl5pPr>
              <a:defRPr sz="1400"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Rektangel 7"/>
          <p:cNvSpPr/>
          <p:nvPr userDrawn="1"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 rot="16200000">
            <a:off x="-2919374" y="3066418"/>
            <a:ext cx="6408714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r>
              <a:rPr lang="en-US"/>
              <a:t>Guidelines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39552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fld id="{EB999DC9-BB4B-4680-B40A-837BDEAEADF9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1844824"/>
            <a:ext cx="3528392" cy="79208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sz="4800"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 rot="16200000">
            <a:off x="-2919374" y="3066418"/>
            <a:ext cx="6408714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r>
              <a:rPr lang="en-US"/>
              <a:t>Guidelines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395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pPr algn="ctr"/>
            <a:fld id="{EB999DC9-BB4B-4680-B40A-837BDEAEADF9}" type="slidenum">
              <a:rPr lang="sv-SE" smtClean="0"/>
              <a:pPr algn="ctr"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27088" y="2781300"/>
            <a:ext cx="3529012" cy="27352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1pPr>
            <a:lvl2pPr>
              <a:defRPr sz="2000"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2pPr>
            <a:lvl3pPr>
              <a:defRPr sz="2000"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3pPr>
            <a:lvl4pPr>
              <a:defRPr sz="2000"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4pPr>
            <a:lvl5pPr>
              <a:defRPr sz="2000"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4"/>
          </p:nvPr>
        </p:nvSpPr>
        <p:spPr>
          <a:xfrm>
            <a:off x="4572000" y="1844675"/>
            <a:ext cx="4321175" cy="3671888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78904" y="255786"/>
            <a:ext cx="5637312" cy="86895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Calibri Light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78904" y="134076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Calibri Light" pitchFamily="34" charset="0"/>
              </a:defRPr>
            </a:lvl1pPr>
            <a:lvl2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2pPr>
            <a:lvl3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3pPr>
            <a:lvl4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4pPr>
            <a:lvl5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5pPr>
          </a:lstStyle>
          <a:p>
            <a:r>
              <a:rPr lang="en-US" dirty="0"/>
              <a:t>Text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 rot="16200000">
            <a:off x="-2919374" y="3066418"/>
            <a:ext cx="6408714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r>
              <a:rPr lang="en-US"/>
              <a:t>Guidelines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39552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fld id="{EB999DC9-BB4B-4680-B40A-837BDEAEADF9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brik och innehål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78904" y="255786"/>
            <a:ext cx="5637312" cy="86895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Calibri Light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78904" y="134076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Calibri Light" pitchFamily="34" charset="0"/>
              </a:defRPr>
            </a:lvl1pPr>
            <a:lvl2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2pPr>
            <a:lvl3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3pPr>
            <a:lvl4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4pPr>
            <a:lvl5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5pPr>
          </a:lstStyle>
          <a:p>
            <a:r>
              <a:rPr lang="en-US" dirty="0"/>
              <a:t>Text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 rot="16200000">
            <a:off x="-2919374" y="3066418"/>
            <a:ext cx="6408714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r>
              <a:rPr lang="en-US"/>
              <a:t>Guidelines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39552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fld id="{EB999DC9-BB4B-4680-B40A-837BDEAEADF9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Rubrik och innehål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78904" y="255786"/>
            <a:ext cx="5637312" cy="86895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Calibri Light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78904" y="134076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Calibri Light" pitchFamily="34" charset="0"/>
              </a:defRPr>
            </a:lvl1pPr>
            <a:lvl2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2pPr>
            <a:lvl3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3pPr>
            <a:lvl4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4pPr>
            <a:lvl5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5pPr>
          </a:lstStyle>
          <a:p>
            <a:r>
              <a:rPr lang="en-US" dirty="0"/>
              <a:t>Text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 rot="16200000">
            <a:off x="-2919374" y="3066418"/>
            <a:ext cx="6408714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r>
              <a:rPr lang="en-US"/>
              <a:t>Guidelines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39552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fld id="{EB999DC9-BB4B-4680-B40A-837BDEAEADF9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Rubrik och innehål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78904" y="255786"/>
            <a:ext cx="5637312" cy="86895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Calibri Light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78904" y="134076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Calibri Light" pitchFamily="34" charset="0"/>
              </a:defRPr>
            </a:lvl1pPr>
            <a:lvl2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2pPr>
            <a:lvl3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3pPr>
            <a:lvl4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4pPr>
            <a:lvl5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5pPr>
          </a:lstStyle>
          <a:p>
            <a:r>
              <a:rPr lang="en-US" dirty="0"/>
              <a:t>Text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 rot="16200000">
            <a:off x="-2919374" y="3066418"/>
            <a:ext cx="6408714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r>
              <a:rPr lang="en-US"/>
              <a:t>Guidelines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39552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fld id="{EB999DC9-BB4B-4680-B40A-837BDEAEADF9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 rot="16200000">
            <a:off x="-2914289" y="3066417"/>
            <a:ext cx="6408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r>
              <a:rPr lang="en-US"/>
              <a:t>Guidelines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539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fld id="{EB999DC9-BB4B-4680-B40A-837BDEAEADF9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50" r:id="rId2"/>
    <p:sldLayoutId id="2147483649" r:id="rId3"/>
    <p:sldLayoutId id="2147483652" r:id="rId4"/>
    <p:sldLayoutId id="2147483668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51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  <p:sldLayoutId id="2147483670" r:id="rId2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5A5A5A"/>
          </a:solidFill>
          <a:latin typeface="Calibri Light" pitchFamily="34" charset="0"/>
          <a:ea typeface="+mj-ea"/>
          <a:cs typeface="Calibri Light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5A5A5A"/>
          </a:solidFill>
          <a:latin typeface="Calibri Light" pitchFamily="34" charset="0"/>
          <a:ea typeface="+mn-ea"/>
          <a:cs typeface="Calibri Light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5A5A5A"/>
          </a:solidFill>
          <a:latin typeface="Calibri Light" pitchFamily="34" charset="0"/>
          <a:ea typeface="+mn-ea"/>
          <a:cs typeface="Calibri Light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5A5A5A"/>
          </a:solidFill>
          <a:latin typeface="Calibri Light" pitchFamily="34" charset="0"/>
          <a:ea typeface="+mn-ea"/>
          <a:cs typeface="Calibri Light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5A5A5A"/>
          </a:solidFill>
          <a:latin typeface="Calibri Light" pitchFamily="34" charset="0"/>
          <a:ea typeface="+mn-ea"/>
          <a:cs typeface="Calibri Light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5A5A5A"/>
          </a:solidFill>
          <a:latin typeface="Calibri Light" pitchFamily="34" charset="0"/>
          <a:ea typeface="+mn-ea"/>
          <a:cs typeface="Calibri Light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503E67-0ACF-4704-BA47-2F0BE30F0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7E57E2-CD80-4708-B9F0-21CADC2FEA90}"/>
              </a:ext>
            </a:extLst>
          </p:cNvPr>
          <p:cNvSpPr txBox="1"/>
          <p:nvPr/>
        </p:nvSpPr>
        <p:spPr>
          <a:xfrm>
            <a:off x="0" y="1916832"/>
            <a:ext cx="586814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Name of project</a:t>
            </a:r>
            <a:br>
              <a:rPr lang="sv-SE" sz="3600" b="1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</a:br>
            <a:r>
              <a:rPr lang="sv-SE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Organisations()</a:t>
            </a:r>
          </a:p>
          <a:p>
            <a:r>
              <a:rPr lang="sv-SE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From Country</a:t>
            </a:r>
            <a:br>
              <a:rPr lang="sv-SE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v-SE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Place and date </a:t>
            </a:r>
            <a:r>
              <a:rPr lang="sv-SE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sv-SE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presentation</a:t>
            </a:r>
          </a:p>
          <a:p>
            <a:endParaRPr lang="sv-SE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sv-SE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Group </a:t>
            </a:r>
            <a:r>
              <a:rPr lang="sv-SE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members</a:t>
            </a:r>
            <a:r>
              <a:rPr lang="sv-SE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XX, XX, XX, XX</a:t>
            </a:r>
          </a:p>
          <a:p>
            <a:r>
              <a:rPr lang="sv-SE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XX,XX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04238-0D88-4D16-B69E-D44C819BD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9DC9-BB4B-4680-B40A-837BDEAEADF9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2048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3EA323-65A4-418E-8F67-CF3064610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Project name and Country</a:t>
            </a:r>
            <a:endParaRPr lang="sv-SE" dirty="0"/>
          </a:p>
          <a:p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74C2F1-53B1-4051-B8F2-2BD3673AA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9DC9-BB4B-4680-B40A-837BDEAEADF9}" type="slidenum">
              <a:rPr lang="sv-SE" smtClean="0"/>
              <a:pPr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7306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E298C17-3893-448B-8CD0-C83F93204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39" y="3645024"/>
            <a:ext cx="5653505" cy="2828334"/>
          </a:xfrm>
        </p:spPr>
        <p:txBody>
          <a:bodyPr/>
          <a:lstStyle/>
          <a:p>
            <a:r>
              <a:rPr lang="en-GB" dirty="0"/>
              <a:t>Add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3EA323-65A4-418E-8F67-CF3064610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Project name and Country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74C2F1-53B1-4051-B8F2-2BD3673AA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9DC9-BB4B-4680-B40A-837BDEAEADF9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9518C2-CACD-42D3-8E43-6F51F87858FF}"/>
              </a:ext>
            </a:extLst>
          </p:cNvPr>
          <p:cNvSpPr txBox="1"/>
          <p:nvPr/>
        </p:nvSpPr>
        <p:spPr>
          <a:xfrm>
            <a:off x="683568" y="188640"/>
            <a:ext cx="7181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Mining and environment in “Name of Country”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27E991-01CD-4C70-92B6-E221C220277D}"/>
              </a:ext>
            </a:extLst>
          </p:cNvPr>
          <p:cNvSpPr txBox="1"/>
          <p:nvPr/>
        </p:nvSpPr>
        <p:spPr>
          <a:xfrm>
            <a:off x="827584" y="935586"/>
            <a:ext cx="462363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Current activities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Recent developments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Challenges and possibilities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26407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E298C17-3893-448B-8CD0-C83F93204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39" y="3645024"/>
            <a:ext cx="5653505" cy="2828334"/>
          </a:xfrm>
        </p:spPr>
        <p:txBody>
          <a:bodyPr/>
          <a:lstStyle/>
          <a:p>
            <a:r>
              <a:rPr lang="en-GB" dirty="0"/>
              <a:t>Add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3EA323-65A4-418E-8F67-CF3064610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Project name and Country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74C2F1-53B1-4051-B8F2-2BD3673AA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9DC9-BB4B-4680-B40A-837BDEAEADF9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9518C2-CACD-42D3-8E43-6F51F87858FF}"/>
              </a:ext>
            </a:extLst>
          </p:cNvPr>
          <p:cNvSpPr txBox="1"/>
          <p:nvPr/>
        </p:nvSpPr>
        <p:spPr>
          <a:xfrm>
            <a:off x="683568" y="188640"/>
            <a:ext cx="3049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Our organisation(s)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27E991-01CD-4C70-92B6-E221C220277D}"/>
              </a:ext>
            </a:extLst>
          </p:cNvPr>
          <p:cNvSpPr txBox="1"/>
          <p:nvPr/>
        </p:nvSpPr>
        <p:spPr>
          <a:xfrm>
            <a:off x="827584" y="935587"/>
            <a:ext cx="73448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Our organisation’s main responsibilities and functions in the extractive industry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Short presentation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27953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3EA323-65A4-418E-8F67-CF3064610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Project name and Country</a:t>
            </a:r>
            <a:endParaRPr lang="sv-SE" dirty="0"/>
          </a:p>
          <a:p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74C2F1-53B1-4051-B8F2-2BD3673AA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9DC9-BB4B-4680-B40A-837BDEAEADF9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C79688-54BB-4CBF-BBB1-72FB34E80109}"/>
              </a:ext>
            </a:extLst>
          </p:cNvPr>
          <p:cNvSpPr txBox="1"/>
          <p:nvPr/>
        </p:nvSpPr>
        <p:spPr>
          <a:xfrm>
            <a:off x="683568" y="188640"/>
            <a:ext cx="1885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Our project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1F9B18-7F09-4689-B65B-DB704B3AADF4}"/>
              </a:ext>
            </a:extLst>
          </p:cNvPr>
          <p:cNvSpPr txBox="1"/>
          <p:nvPr/>
        </p:nvSpPr>
        <p:spPr>
          <a:xfrm>
            <a:off x="899592" y="1124744"/>
            <a:ext cx="707854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Why this project?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What problem do we address?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What is the long term and short term goals?</a:t>
            </a:r>
          </a:p>
          <a:p>
            <a:endParaRPr lang="en-GB" sz="2800" dirty="0"/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F5325B34-0D7C-4AF4-9613-CEAD8E06C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39" y="3645024"/>
            <a:ext cx="5653505" cy="2828334"/>
          </a:xfrm>
        </p:spPr>
        <p:txBody>
          <a:bodyPr/>
          <a:lstStyle/>
          <a:p>
            <a:r>
              <a:rPr lang="en-GB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3005585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3EA323-65A4-418E-8F67-CF3064610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Project name and Country</a:t>
            </a:r>
            <a:endParaRPr lang="sv-SE" dirty="0"/>
          </a:p>
          <a:p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74C2F1-53B1-4051-B8F2-2BD3673AA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9DC9-BB4B-4680-B40A-837BDEAEADF9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AE7F021D-0E01-4B19-BEBD-440334268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39" y="3645024"/>
            <a:ext cx="5653505" cy="2828334"/>
          </a:xfrm>
        </p:spPr>
        <p:txBody>
          <a:bodyPr/>
          <a:lstStyle/>
          <a:p>
            <a:r>
              <a:rPr lang="en-GB" dirty="0"/>
              <a:t>Add picture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1D3EE3-C43A-4AC0-910E-B05518447B6B}"/>
              </a:ext>
            </a:extLst>
          </p:cNvPr>
          <p:cNvSpPr txBox="1"/>
          <p:nvPr/>
        </p:nvSpPr>
        <p:spPr>
          <a:xfrm>
            <a:off x="683568" y="188640"/>
            <a:ext cx="2111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Stakeholders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6D5E51-EB13-42C4-A4E8-8491ECE1A3C0}"/>
              </a:ext>
            </a:extLst>
          </p:cNvPr>
          <p:cNvSpPr txBox="1"/>
          <p:nvPr/>
        </p:nvSpPr>
        <p:spPr>
          <a:xfrm>
            <a:off x="539552" y="1340768"/>
            <a:ext cx="55268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Who is important in this project? 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6056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3EA323-65A4-418E-8F67-CF3064610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Project name and Country</a:t>
            </a:r>
            <a:endParaRPr lang="sv-SE" dirty="0"/>
          </a:p>
          <a:p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74C2F1-53B1-4051-B8F2-2BD3673AA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9DC9-BB4B-4680-B40A-837BDEAEADF9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6D8FF4-5E0D-4EEF-A8A3-D54E23752EA0}"/>
              </a:ext>
            </a:extLst>
          </p:cNvPr>
          <p:cNvSpPr txBox="1"/>
          <p:nvPr/>
        </p:nvSpPr>
        <p:spPr>
          <a:xfrm>
            <a:off x="683568" y="188640"/>
            <a:ext cx="7312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Our projects – activities and our project journey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594881-F511-4603-8BE9-5587A6307B4D}"/>
              </a:ext>
            </a:extLst>
          </p:cNvPr>
          <p:cNvSpPr txBox="1"/>
          <p:nvPr/>
        </p:nvSpPr>
        <p:spPr>
          <a:xfrm>
            <a:off x="899593" y="1556792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What did we do?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How did we adjust along the way?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How have we communicated and informed about our project?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FF0000"/>
              </a:solidFill>
            </a:endParaRPr>
          </a:p>
          <a:p>
            <a:endParaRPr lang="en-GB" sz="2800" dirty="0"/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0D5FE884-1374-43AB-A684-7D3939880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39" y="3645024"/>
            <a:ext cx="5653505" cy="2828334"/>
          </a:xfrm>
        </p:spPr>
        <p:txBody>
          <a:bodyPr/>
          <a:lstStyle/>
          <a:p>
            <a:r>
              <a:rPr lang="en-GB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4175554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3EA323-65A4-418E-8F67-CF3064610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Project name and Country</a:t>
            </a:r>
            <a:endParaRPr lang="sv-SE" dirty="0"/>
          </a:p>
          <a:p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74C2F1-53B1-4051-B8F2-2BD3673AA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9DC9-BB4B-4680-B40A-837BDEAEADF9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6D8FF4-5E0D-4EEF-A8A3-D54E23752EA0}"/>
              </a:ext>
            </a:extLst>
          </p:cNvPr>
          <p:cNvSpPr txBox="1"/>
          <p:nvPr/>
        </p:nvSpPr>
        <p:spPr>
          <a:xfrm>
            <a:off x="683568" y="188640"/>
            <a:ext cx="4437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Our projects – achievements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594881-F511-4603-8BE9-5587A6307B4D}"/>
              </a:ext>
            </a:extLst>
          </p:cNvPr>
          <p:cNvSpPr txBox="1"/>
          <p:nvPr/>
        </p:nvSpPr>
        <p:spPr>
          <a:xfrm>
            <a:off x="899592" y="1556792"/>
            <a:ext cx="656416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What did we achieve?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Why are these achievements important?</a:t>
            </a:r>
          </a:p>
          <a:p>
            <a:endParaRPr lang="en-GB" sz="2800" dirty="0"/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0D5FE884-1374-43AB-A684-7D3939880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39" y="3645024"/>
            <a:ext cx="5653505" cy="2828334"/>
          </a:xfrm>
        </p:spPr>
        <p:txBody>
          <a:bodyPr/>
          <a:lstStyle/>
          <a:p>
            <a:r>
              <a:rPr lang="en-GB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2488877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3EA323-65A4-418E-8F67-CF3064610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Project name and Country</a:t>
            </a:r>
            <a:endParaRPr lang="sv-SE" dirty="0"/>
          </a:p>
          <a:p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74C2F1-53B1-4051-B8F2-2BD3673AA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9DC9-BB4B-4680-B40A-837BDEAEADF9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3EB4AF52-194F-4659-A746-CEFAB853A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39" y="3645024"/>
            <a:ext cx="5653505" cy="2828334"/>
          </a:xfrm>
        </p:spPr>
        <p:txBody>
          <a:bodyPr/>
          <a:lstStyle/>
          <a:p>
            <a:r>
              <a:rPr lang="en-GB" dirty="0"/>
              <a:t>Add picture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9EE486-F5EE-4A66-A1EC-953A1C8911BA}"/>
              </a:ext>
            </a:extLst>
          </p:cNvPr>
          <p:cNvSpPr txBox="1"/>
          <p:nvPr/>
        </p:nvSpPr>
        <p:spPr>
          <a:xfrm>
            <a:off x="783855" y="274871"/>
            <a:ext cx="2553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Lessons learned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7FC214-6CCC-4EAC-83CF-F6CF8BD0DA46}"/>
              </a:ext>
            </a:extLst>
          </p:cNvPr>
          <p:cNvSpPr txBox="1"/>
          <p:nvPr/>
        </p:nvSpPr>
        <p:spPr>
          <a:xfrm>
            <a:off x="808150" y="1529060"/>
            <a:ext cx="65001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What have we learned?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How would we have done it differently?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42826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3EA323-65A4-418E-8F67-CF3064610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Project name and Country</a:t>
            </a:r>
            <a:endParaRPr lang="sv-SE" dirty="0"/>
          </a:p>
          <a:p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74C2F1-53B1-4051-B8F2-2BD3673AA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9DC9-BB4B-4680-B40A-837BDEAEADF9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AED928EC-7581-4E52-95A9-0B2A5F541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39" y="3645024"/>
            <a:ext cx="5653505" cy="2828334"/>
          </a:xfrm>
        </p:spPr>
        <p:txBody>
          <a:bodyPr/>
          <a:lstStyle/>
          <a:p>
            <a:r>
              <a:rPr lang="en-GB" dirty="0"/>
              <a:t>Add picture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0D85EA-F1EC-41B0-86E1-494D33E886FA}"/>
              </a:ext>
            </a:extLst>
          </p:cNvPr>
          <p:cNvSpPr txBox="1"/>
          <p:nvPr/>
        </p:nvSpPr>
        <p:spPr>
          <a:xfrm>
            <a:off x="683568" y="188640"/>
            <a:ext cx="3094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What happens next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863535-F4BD-4169-987A-E21B45FB9E3D}"/>
              </a:ext>
            </a:extLst>
          </p:cNvPr>
          <p:cNvSpPr txBox="1"/>
          <p:nvPr/>
        </p:nvSpPr>
        <p:spPr>
          <a:xfrm>
            <a:off x="467546" y="1340768"/>
            <a:ext cx="831779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What do we do wish for this project in the future?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How can we build on and expand support for our project?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Who will carry the project forward?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56337211"/>
      </p:ext>
    </p:extLst>
  </p:cSld>
  <p:clrMapOvr>
    <a:masterClrMapping/>
  </p:clrMapOvr>
</p:sld>
</file>

<file path=ppt/theme/theme1.xml><?xml version="1.0" encoding="utf-8"?>
<a:theme xmlns:a="http://schemas.openxmlformats.org/drawingml/2006/main" name="WP4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roject Document" ma:contentTypeID="0x010100DCD90FCC66DA8F4C882C689D6817D41B001A60984915075D47A019666321E8FF4C" ma:contentTypeVersion="17" ma:contentTypeDescription="Create a new document." ma:contentTypeScope="" ma:versionID="ea60b09cb7701b8b20a75f676fd6e017">
  <xsd:schema xmlns:xsd="http://www.w3.org/2001/XMLSchema" xmlns:xs="http://www.w3.org/2001/XMLSchema" xmlns:p="http://schemas.microsoft.com/office/2006/metadata/properties" xmlns:ns2="6804c63a-6a59-4dfb-8470-16f6fe3f07eb" xmlns:ns3="36389baf-d775-4142-9ba9-987d54fbb0d5" xmlns:ns4="6e40c4c4-89f7-442c-8669-5118bd6ecb44" targetNamespace="http://schemas.microsoft.com/office/2006/metadata/properties" ma:root="true" ma:fieldsID="3ec09b2e4fce768545e6b9b94637de0b" ns2:_="" ns3:_="" ns4:_="">
    <xsd:import namespace="6804c63a-6a59-4dfb-8470-16f6fe3f07eb"/>
    <xsd:import namespace="36389baf-d775-4142-9ba9-987d54fbb0d5"/>
    <xsd:import namespace="6e40c4c4-89f7-442c-8669-5118bd6ecb4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NIRASProjectID" minOccurs="0"/>
                <xsd:element ref="ns3:NIRASCreatedDate" minOccurs="0"/>
                <xsd:element ref="ns2:da20537ee97d477b961033ada76c4a82" minOccurs="0"/>
                <xsd:element ref="ns3:TaxCatchAll" minOccurs="0"/>
                <xsd:element ref="ns3:TaxCatchAllLabel" minOccurs="0"/>
                <xsd:element ref="ns3:DocumentRevisionId" minOccurs="0"/>
                <xsd:element ref="ns3:DocumentRevisionIdPublished" minOccurs="0"/>
                <xsd:element ref="ns3:NIRASRevisionDate" minOccurs="0"/>
                <xsd:element ref="ns2:b20adbee33c84350ab297149ab7609e1" minOccurs="0"/>
                <xsd:element ref="ns3:NIRASScaleTxt" minOccurs="0"/>
                <xsd:element ref="ns3:NIRASSortOrder" minOccurs="0"/>
                <xsd:element ref="ns3:Delivery" minOccurs="0"/>
                <xsd:element ref="ns3:NIRASDocumentNo" minOccurs="0"/>
                <xsd:element ref="ns3:NIRASOldModifiedBy" minOccurs="0"/>
                <xsd:element ref="ns2:o7ddbb95048e4674b1961839f647280e" minOccurs="0"/>
                <xsd:element ref="ns3:NIRASOnFrontPage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04c63a-6a59-4dfb-8470-16f6fe3f07e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a20537ee97d477b961033ada76c4a82" ma:index="13" nillable="true" ma:taxonomy="true" ma:internalName="da20537ee97d477b961033ada76c4a82" ma:taxonomyFieldName="NIRASQAStatus" ma:displayName="QA Status" ma:default="" ma:fieldId="{da20537e-e97d-477b-9610-33ada76c4a82}" ma:sspId="ab2600de-030e-40a3-a341-c72395049305" ma:termSetId="94d4a05f-61b3-4765-97ef-9ba750d26c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20adbee33c84350ab297149ab7609e1" ma:index="20" nillable="true" ma:taxonomy="true" ma:internalName="b20adbee33c84350ab297149ab7609e1" ma:taxonomyFieldName="NIRASDocumentKind" ma:displayName="Document content" ma:default="" ma:fieldId="{b20adbee-33c8-4350-ab29-7149ab7609e1}" ma:taxonomyMulti="true" ma:sspId="ab2600de-030e-40a3-a341-c72395049305" ma:termSetId="0c6706ef-2aa8-49e9-8152-ee2cbb588c7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7ddbb95048e4674b1961839f647280e" ma:index="27" nillable="true" ma:taxonomy="true" ma:internalName="o7ddbb95048e4674b1961839f647280e" ma:taxonomyFieldName="NIRASQAGroup" ma:displayName="Country" ma:default="" ma:fieldId="{87ddbb95-048e-4674-b196-1839f647280e}" ma:taxonomyMulti="true" ma:sspId="ab2600de-030e-40a3-a341-c72395049305" ma:termSetId="6fd9237d-65aa-4da7-afa0-2c7efb1a215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389baf-d775-4142-9ba9-987d54fbb0d5" elementFormDefault="qualified">
    <xsd:import namespace="http://schemas.microsoft.com/office/2006/documentManagement/types"/>
    <xsd:import namespace="http://schemas.microsoft.com/office/infopath/2007/PartnerControls"/>
    <xsd:element name="NIRASProjectID" ma:index="11" nillable="true" ma:displayName="Project ID" ma:internalName="NIRASProjectID">
      <xsd:simpleType>
        <xsd:restriction base="dms:Text"/>
      </xsd:simpleType>
    </xsd:element>
    <xsd:element name="NIRASCreatedDate" ma:index="12" nillable="true" ma:displayName="First issue date" ma:format="DateOnly" ma:internalName="NIRASCreatedDate">
      <xsd:simpleType>
        <xsd:restriction base="dms:DateTime"/>
      </xsd:simpleType>
    </xsd:element>
    <xsd:element name="TaxCatchAll" ma:index="14" nillable="true" ma:displayName="Taxonomy Catch All Column" ma:hidden="true" ma:list="{dddbbeea-832f-4eab-8649-9adc5d0bf795}" ma:internalName="TaxCatchAll" ma:showField="CatchAllData" ma:web="6804c63a-6a59-4dfb-8470-16f6fe3f07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dddbbeea-832f-4eab-8649-9adc5d0bf795}" ma:internalName="TaxCatchAllLabel" ma:readOnly="true" ma:showField="CatchAllDataLabel" ma:web="6804c63a-6a59-4dfb-8470-16f6fe3f07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ocumentRevisionId" ma:index="17" nillable="true" ma:displayName="Revision" ma:internalName="DocumentRevisionId">
      <xsd:simpleType>
        <xsd:restriction base="dms:Text"/>
      </xsd:simpleType>
    </xsd:element>
    <xsd:element name="DocumentRevisionIdPublished" ma:index="18" nillable="true" ma:displayName="Last published revision" ma:internalName="DocumentRevisionIdPublished">
      <xsd:simpleType>
        <xsd:restriction base="dms:Text"/>
      </xsd:simpleType>
    </xsd:element>
    <xsd:element name="NIRASRevisionDate" ma:index="19" nillable="true" ma:displayName="Revision date" ma:internalName="NIRASRevisionDate">
      <xsd:simpleType>
        <xsd:restriction base="dms:DateTime"/>
      </xsd:simpleType>
    </xsd:element>
    <xsd:element name="NIRASScaleTxt" ma:index="22" nillable="true" ma:displayName="Scale" ma:internalName="NIRASScaleTxt">
      <xsd:simpleType>
        <xsd:restriction base="dms:Text">
          <xsd:maxLength value="255"/>
        </xsd:restriction>
      </xsd:simpleType>
    </xsd:element>
    <xsd:element name="NIRASSortOrder" ma:index="23" nillable="true" ma:displayName="Sort order" ma:internalName="NIRASSortOrder">
      <xsd:simpleType>
        <xsd:restriction base="dms:Number"/>
      </xsd:simpleType>
    </xsd:element>
    <xsd:element name="Delivery" ma:index="24" nillable="true" ma:displayName="Delivery" ma:list="{932918ea-b1aa-4972-bd7b-92d5e694d438}" ma:internalName="Delivery" ma:showField="NIRASDocListName" ma:web="6804c63a-6a59-4dfb-8470-16f6fe3f07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IRASDocumentNo" ma:index="25" nillable="true" ma:displayName="Old document ID" ma:description="Old document number from source system" ma:internalName="NIRASDocumentNo">
      <xsd:simpleType>
        <xsd:restriction base="dms:Text">
          <xsd:maxLength value="255"/>
        </xsd:restriction>
      </xsd:simpleType>
    </xsd:element>
    <xsd:element name="NIRASOldModifiedBy" ma:index="26" nillable="true" ma:displayName="Old modified by" ma:internalName="NIRASOldModifiedBy">
      <xsd:simpleType>
        <xsd:restriction base="dms:Text">
          <xsd:maxLength value="255"/>
        </xsd:restriction>
      </xsd:simpleType>
    </xsd:element>
    <xsd:element name="NIRASOnFrontPage" ma:index="29" nillable="true" ma:displayName="On front page" ma:default="0" ma:internalName="NIRASOnFrontPag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40c4c4-89f7-442c-8669-5118bd6ecb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6389baf-d775-4142-9ba9-987d54fbb0d5" xsi:nil="true"/>
    <o7ddbb95048e4674b1961839f647280e xmlns="6804c63a-6a59-4dfb-8470-16f6fe3f07eb">
      <Terms xmlns="http://schemas.microsoft.com/office/infopath/2007/PartnerControls"/>
    </o7ddbb95048e4674b1961839f647280e>
    <NIRASOnFrontPage xmlns="36389baf-d775-4142-9ba9-987d54fbb0d5">false</NIRASOnFrontPage>
    <NIRASProjectID xmlns="36389baf-d775-4142-9ba9-987d54fbb0d5">32402281</NIRASProjectID>
    <NIRASCreatedDate xmlns="36389baf-d775-4142-9ba9-987d54fbb0d5" xsi:nil="true"/>
    <NIRASScaleTxt xmlns="36389baf-d775-4142-9ba9-987d54fbb0d5" xsi:nil="true"/>
    <Delivery xmlns="36389baf-d775-4142-9ba9-987d54fbb0d5" xsi:nil="true"/>
    <NIRASDocumentNo xmlns="36389baf-d775-4142-9ba9-987d54fbb0d5" xsi:nil="true"/>
    <da20537ee97d477b961033ada76c4a82 xmlns="6804c63a-6a59-4dfb-8470-16f6fe3f07eb">
      <Terms xmlns="http://schemas.microsoft.com/office/infopath/2007/PartnerControls"/>
    </da20537ee97d477b961033ada76c4a82>
    <DocumentRevisionIdPublished xmlns="36389baf-d775-4142-9ba9-987d54fbb0d5" xsi:nil="true"/>
    <DocumentRevisionId xmlns="36389baf-d775-4142-9ba9-987d54fbb0d5" xsi:nil="true"/>
    <NIRASRevisionDate xmlns="36389baf-d775-4142-9ba9-987d54fbb0d5" xsi:nil="true"/>
    <NIRASSortOrder xmlns="36389baf-d775-4142-9ba9-987d54fbb0d5" xsi:nil="true"/>
    <NIRASOldModifiedBy xmlns="36389baf-d775-4142-9ba9-987d54fbb0d5" xsi:nil="true"/>
    <b20adbee33c84350ab297149ab7609e1 xmlns="6804c63a-6a59-4dfb-8470-16f6fe3f07eb">
      <Terms xmlns="http://schemas.microsoft.com/office/infopath/2007/PartnerControls"/>
    </b20adbee33c84350ab297149ab7609e1>
    <_dlc_DocId xmlns="6804c63a-6a59-4dfb-8470-16f6fe3f07eb">EPAEF3JYMY3S-1531690506-183</_dlc_DocId>
    <_dlc_DocIdUrl xmlns="6804c63a-6a59-4dfb-8470-16f6fe3f07eb">
      <Url>https://niras.sharepoint.com/sites/32402281EX/_layouts/15/DocIdRedir.aspx?ID=EPAEF3JYMY3S-1531690506-183</Url>
      <Description>EPAEF3JYMY3S-1531690506-183</Description>
    </_dlc_DocIdUrl>
  </documentManagement>
</p:properties>
</file>

<file path=customXml/itemProps1.xml><?xml version="1.0" encoding="utf-8"?>
<ds:datastoreItem xmlns:ds="http://schemas.openxmlformats.org/officeDocument/2006/customXml" ds:itemID="{EA429C56-A07D-4ECE-990D-D4CADF2F00E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0174DA7-D6AA-4A43-943E-FC46082DB3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04c63a-6a59-4dfb-8470-16f6fe3f07eb"/>
    <ds:schemaRef ds:uri="36389baf-d775-4142-9ba9-987d54fbb0d5"/>
    <ds:schemaRef ds:uri="6e40c4c4-89f7-442c-8669-5118bd6ecb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557532-BA1D-4D29-B854-DDA444C82A1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02CCC11-9B18-4148-A98A-4A3E2EEFCF13}">
  <ds:schemaRefs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6804c63a-6a59-4dfb-8470-16f6fe3f07eb"/>
    <ds:schemaRef ds:uri="36389baf-d775-4142-9ba9-987d54fbb0d5"/>
    <ds:schemaRef ds:uri="http://schemas.openxmlformats.org/package/2006/metadata/core-properties"/>
    <ds:schemaRef ds:uri="6e40c4c4-89f7-442c-8669-5118bd6ecb44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WP4 template</Template>
  <TotalTime>7</TotalTime>
  <Words>775</Words>
  <Application>Microsoft Office PowerPoint</Application>
  <PresentationFormat>On-screen Show (4:3)</PresentationFormat>
  <Paragraphs>99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WP4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SGU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Pontus Westrin</dc:creator>
  <cp:lastModifiedBy>Anna Apler</cp:lastModifiedBy>
  <cp:revision>86</cp:revision>
  <dcterms:created xsi:type="dcterms:W3CDTF">2017-11-01T10:58:45Z</dcterms:created>
  <dcterms:modified xsi:type="dcterms:W3CDTF">2023-03-03T07:22:45Z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0x010100DCD90FCC66DA8F4C882C689D6817D41B001A60984915075D47A019666321E8FF4C</vt:lpwstr>
  </property>
  <property fmtid="{D5CDD505-2E9C-101B-9397-08002B2CF9AE}" pid="3" name="_dlc_DocIdItemGuid">
    <vt:lpwstr>35a4f27a-1489-4d38-9892-cb4a02e382e5</vt:lpwstr>
  </property>
  <property fmtid="{D5CDD505-2E9C-101B-9397-08002B2CF9AE}" pid="4" name="NIRASQAStatus">
    <vt:lpwstr/>
  </property>
  <property fmtid="{D5CDD505-2E9C-101B-9397-08002B2CF9AE}" pid="5" name="NIRASQAGroup">
    <vt:lpwstr/>
  </property>
  <property fmtid="{D5CDD505-2E9C-101B-9397-08002B2CF9AE}" pid="6" name="NIRASDocumentKind">
    <vt:lpwstr/>
  </property>
  <property fmtid="{D5CDD505-2E9C-101B-9397-08002B2CF9AE}" pid="7" name="ApplyLanguageRun">
    <vt:lpwstr>true</vt:lpwstr>
  </property>
</Properties>
</file>